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Lst>
  <p:sldIdLst>
    <p:sldId id="278" r:id="rId4"/>
    <p:sldId id="283" r:id="rId5"/>
    <p:sldId id="286" r:id="rId6"/>
    <p:sldId id="300" r:id="rId7"/>
    <p:sldId id="301" r:id="rId8"/>
    <p:sldId id="302" r:id="rId9"/>
    <p:sldId id="264" r:id="rId10"/>
    <p:sldId id="294" r:id="rId11"/>
    <p:sldId id="295" r:id="rId12"/>
    <p:sldId id="296" r:id="rId13"/>
    <p:sldId id="297" r:id="rId14"/>
    <p:sldId id="298" r:id="rId15"/>
    <p:sldId id="262" r:id="rId16"/>
    <p:sldId id="257" r:id="rId17"/>
    <p:sldId id="258" r:id="rId18"/>
    <p:sldId id="259" r:id="rId19"/>
    <p:sldId id="260" r:id="rId20"/>
    <p:sldId id="268" r:id="rId21"/>
    <p:sldId id="261" r:id="rId22"/>
    <p:sldId id="266" r:id="rId23"/>
    <p:sldId id="267" r:id="rId24"/>
    <p:sldId id="269" r:id="rId25"/>
    <p:sldId id="272" r:id="rId26"/>
    <p:sldId id="273" r:id="rId27"/>
    <p:sldId id="270" r:id="rId28"/>
    <p:sldId id="274" r:id="rId29"/>
    <p:sldId id="263" r:id="rId30"/>
    <p:sldId id="275" r:id="rId31"/>
    <p:sldId id="276" r:id="rId32"/>
    <p:sldId id="277" r:id="rId3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51" d="100"/>
          <a:sy n="51" d="100"/>
        </p:scale>
        <p:origin x="102"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CF552480-84D8-420C-A8D3-93241C1DD613}" type="datetimeFigureOut">
              <a:rPr lang="he-IL" smtClean="0">
                <a:solidFill>
                  <a:prstClr val="black">
                    <a:tint val="75000"/>
                  </a:prstClr>
                </a:solidFill>
              </a:rPr>
              <a:pPr/>
              <a:t>ד'/תשרי/תשפ"א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1C4921C3-2157-4334-A1D3-9974B95D90A1}"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823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F552480-84D8-420C-A8D3-93241C1DD613}" type="datetimeFigureOut">
              <a:rPr lang="he-IL" smtClean="0">
                <a:solidFill>
                  <a:prstClr val="black">
                    <a:tint val="75000"/>
                  </a:prstClr>
                </a:solidFill>
              </a:rPr>
              <a:pPr/>
              <a:t>ד'/תשרי/תשפ"א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1C4921C3-2157-4334-A1D3-9974B95D90A1}"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7517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F552480-84D8-420C-A8D3-93241C1DD613}" type="datetimeFigureOut">
              <a:rPr lang="he-IL" smtClean="0">
                <a:solidFill>
                  <a:prstClr val="black">
                    <a:tint val="75000"/>
                  </a:prstClr>
                </a:solidFill>
              </a:rPr>
              <a:pPr/>
              <a:t>ד'/תשרי/תשפ"א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1C4921C3-2157-4334-A1D3-9974B95D90A1}"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3144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1088811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1586583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2372693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3917121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962141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2674604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932008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292293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10"/>
          </p:nvPr>
        </p:nvSpPr>
        <p:spPr/>
        <p:txBody>
          <a:bodyPr/>
          <a:lstStyle/>
          <a:p>
            <a:fld id="{CF552480-84D8-420C-A8D3-93241C1DD613}" type="datetimeFigureOut">
              <a:rPr lang="he-IL" smtClean="0">
                <a:solidFill>
                  <a:prstClr val="black">
                    <a:tint val="75000"/>
                  </a:prstClr>
                </a:solidFill>
              </a:rPr>
              <a:pPr/>
              <a:t>ד'/תשרי/תשפ"א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1C4921C3-2157-4334-A1D3-9974B95D90A1}"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9957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4239602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19637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1792807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1828021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1057095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878676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3229672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1551869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3215754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62504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F552480-84D8-420C-A8D3-93241C1DD613}" type="datetimeFigureOut">
              <a:rPr lang="he-IL" smtClean="0">
                <a:solidFill>
                  <a:prstClr val="black">
                    <a:tint val="75000"/>
                  </a:prstClr>
                </a:solidFill>
              </a:rPr>
              <a:pPr/>
              <a:t>ד'/תשרי/תשפ"א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1C4921C3-2157-4334-A1D3-9974B95D90A1}"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02564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3169104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1868934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3411481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A6D6003-1AE4-4036-9DDD-65BA1A848086}" type="datetimeFigureOut">
              <a:rPr lang="he-IL" smtClean="0"/>
              <a:t>ד'/תשרי/תשפ"א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C23A512-CEFE-4F3C-85B6-CA2B8BFB907C}" type="slidenum">
              <a:rPr lang="he-IL" smtClean="0"/>
              <a:t>‹#›</a:t>
            </a:fld>
            <a:endParaRPr lang="he-IL"/>
          </a:p>
        </p:txBody>
      </p:sp>
    </p:spTree>
    <p:extLst>
      <p:ext uri="{BB962C8B-B14F-4D97-AF65-F5344CB8AC3E}">
        <p14:creationId xmlns:p14="http://schemas.microsoft.com/office/powerpoint/2010/main" val="272750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CF552480-84D8-420C-A8D3-93241C1DD613}" type="datetimeFigureOut">
              <a:rPr lang="he-IL" smtClean="0">
                <a:solidFill>
                  <a:prstClr val="black">
                    <a:tint val="75000"/>
                  </a:prstClr>
                </a:solidFill>
              </a:rPr>
              <a:pPr/>
              <a:t>ד'/תשרי/תשפ"א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1C4921C3-2157-4334-A1D3-9974B95D90A1}"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6100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CF552480-84D8-420C-A8D3-93241C1DD613}" type="datetimeFigureOut">
              <a:rPr lang="he-IL" smtClean="0">
                <a:solidFill>
                  <a:prstClr val="black">
                    <a:tint val="75000"/>
                  </a:prstClr>
                </a:solidFill>
              </a:rPr>
              <a:pPr/>
              <a:t>ד'/תשרי/תשפ"א</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1C4921C3-2157-4334-A1D3-9974B95D90A1}"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1204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CF552480-84D8-420C-A8D3-93241C1DD613}" type="datetimeFigureOut">
              <a:rPr lang="he-IL" smtClean="0">
                <a:solidFill>
                  <a:prstClr val="black">
                    <a:tint val="75000"/>
                  </a:prstClr>
                </a:solidFill>
              </a:rPr>
              <a:pPr/>
              <a:t>ד'/תשרי/תשפ"א</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1C4921C3-2157-4334-A1D3-9974B95D90A1}"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0430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F552480-84D8-420C-A8D3-93241C1DD613}" type="datetimeFigureOut">
              <a:rPr lang="he-IL" smtClean="0">
                <a:solidFill>
                  <a:prstClr val="black">
                    <a:tint val="75000"/>
                  </a:prstClr>
                </a:solidFill>
              </a:rPr>
              <a:pPr/>
              <a:t>ד'/תשרי/תשפ"א</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1C4921C3-2157-4334-A1D3-9974B95D90A1}"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9371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F552480-84D8-420C-A8D3-93241C1DD613}" type="datetimeFigureOut">
              <a:rPr lang="he-IL" smtClean="0">
                <a:solidFill>
                  <a:prstClr val="black">
                    <a:tint val="75000"/>
                  </a:prstClr>
                </a:solidFill>
              </a:rPr>
              <a:pPr/>
              <a:t>ד'/תשרי/תשפ"א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1C4921C3-2157-4334-A1D3-9974B95D90A1}"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3532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F552480-84D8-420C-A8D3-93241C1DD613}" type="datetimeFigureOut">
              <a:rPr lang="he-IL" smtClean="0">
                <a:solidFill>
                  <a:prstClr val="black">
                    <a:tint val="75000"/>
                  </a:prstClr>
                </a:solidFill>
              </a:rPr>
              <a:pPr/>
              <a:t>ד'/תשרי/תשפ"א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1C4921C3-2157-4334-A1D3-9974B95D90A1}"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6597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F552480-84D8-420C-A8D3-93241C1DD613}" type="datetimeFigureOut">
              <a:rPr lang="he-IL" smtClean="0">
                <a:solidFill>
                  <a:prstClr val="black">
                    <a:tint val="75000"/>
                  </a:prstClr>
                </a:solidFill>
              </a:rPr>
              <a:pPr/>
              <a:t>ד'/תשרי/תשפ"א</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C4921C3-2157-4334-A1D3-9974B95D90A1}"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96269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A6D6003-1AE4-4036-9DDD-65BA1A848086}" type="datetimeFigureOut">
              <a:rPr lang="he-IL" smtClean="0"/>
              <a:t>ד'/תשרי/תשפ"א</a:t>
            </a:fld>
            <a:endParaRPr lang="he-IL"/>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C23A512-CEFE-4F3C-85B6-CA2B8BFB907C}" type="slidenum">
              <a:rPr lang="he-IL" smtClean="0"/>
              <a:t>‹#›</a:t>
            </a:fld>
            <a:endParaRPr lang="he-IL"/>
          </a:p>
        </p:txBody>
      </p:sp>
    </p:spTree>
    <p:extLst>
      <p:ext uri="{BB962C8B-B14F-4D97-AF65-F5344CB8AC3E}">
        <p14:creationId xmlns:p14="http://schemas.microsoft.com/office/powerpoint/2010/main" val="1056232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A6D6003-1AE4-4036-9DDD-65BA1A848086}" type="datetimeFigureOut">
              <a:rPr lang="he-IL" smtClean="0"/>
              <a:t>ד'/תשרי/תשפ"א</a:t>
            </a:fld>
            <a:endParaRPr lang="he-IL"/>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C23A512-CEFE-4F3C-85B6-CA2B8BFB907C}" type="slidenum">
              <a:rPr lang="he-IL" smtClean="0"/>
              <a:t>‹#›</a:t>
            </a:fld>
            <a:endParaRPr lang="he-IL"/>
          </a:p>
        </p:txBody>
      </p:sp>
    </p:spTree>
    <p:extLst>
      <p:ext uri="{BB962C8B-B14F-4D97-AF65-F5344CB8AC3E}">
        <p14:creationId xmlns:p14="http://schemas.microsoft.com/office/powerpoint/2010/main" val="4676542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7000"/>
                    </a14:imgEffect>
                  </a14:imgLayer>
                </a14:imgProps>
              </a:ext>
              <a:ext uri="{28A0092B-C50C-407E-A947-70E740481C1C}">
                <a14:useLocalDpi xmlns:a14="http://schemas.microsoft.com/office/drawing/2010/main" val="0"/>
              </a:ext>
            </a:extLst>
          </a:blip>
          <a:srcRect l="6330" t="1495" r="6977" b="25359"/>
          <a:stretch/>
        </p:blipFill>
        <p:spPr bwMode="auto">
          <a:xfrm rot="3483864">
            <a:off x="2279298" y="-2480533"/>
            <a:ext cx="7960022" cy="1116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ctrTitle"/>
          </p:nvPr>
        </p:nvSpPr>
        <p:spPr>
          <a:xfrm>
            <a:off x="2209800" y="1196753"/>
            <a:ext cx="7772400" cy="1470025"/>
          </a:xfrm>
        </p:spPr>
        <p:txBody>
          <a:bodyPr>
            <a:noAutofit/>
          </a:bodyPr>
          <a:lstStyle/>
          <a:p>
            <a:r>
              <a:rPr lang="he-IL" sz="9600" dirty="0">
                <a:latin typeface="Guttman Mantova-Decor" panose="02010401010101010101" pitchFamily="2" charset="-79"/>
                <a:cs typeface="Guttman Mantova-Decor" panose="02010401010101010101" pitchFamily="2" charset="-79"/>
              </a:rPr>
              <a:t>הארץ הטובה</a:t>
            </a:r>
          </a:p>
        </p:txBody>
      </p:sp>
      <p:sp>
        <p:nvSpPr>
          <p:cNvPr id="5" name="כותרת משנה 2"/>
          <p:cNvSpPr txBox="1">
            <a:spLocks/>
          </p:cNvSpPr>
          <p:nvPr/>
        </p:nvSpPr>
        <p:spPr>
          <a:xfrm>
            <a:off x="1267097" y="2708920"/>
            <a:ext cx="9653451" cy="3352246"/>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he-IL" sz="4800" b="1" dirty="0">
                <a:solidFill>
                  <a:prstClr val="black"/>
                </a:solidFill>
                <a:latin typeface="Calibri"/>
                <a:cs typeface="Times New Roman" panose="02020603050405020304" pitchFamily="18" charset="0"/>
              </a:rPr>
              <a:t>מה המיוחד ב"ארץ הטובה" לעומת מצרים ולעומת המדבר</a:t>
            </a:r>
            <a:r>
              <a:rPr lang="en-US" sz="4800" b="1" dirty="0">
                <a:solidFill>
                  <a:prstClr val="black"/>
                </a:solidFill>
                <a:latin typeface="Calibri"/>
              </a:rPr>
              <a:t>?</a:t>
            </a:r>
          </a:p>
          <a:p>
            <a:pPr algn="r"/>
            <a:r>
              <a:rPr lang="he-IL" sz="4800" b="1" dirty="0">
                <a:solidFill>
                  <a:prstClr val="black"/>
                </a:solidFill>
                <a:latin typeface="Calibri"/>
                <a:cs typeface="Times New Roman" panose="02020603050405020304" pitchFamily="18" charset="0"/>
              </a:rPr>
              <a:t>מדוע משה רוצה לעבור ולראות את הארץ</a:t>
            </a:r>
            <a:r>
              <a:rPr lang="en-US" sz="4800" b="1" dirty="0">
                <a:solidFill>
                  <a:prstClr val="black"/>
                </a:solidFill>
                <a:latin typeface="Calibri"/>
              </a:rPr>
              <a:t>?</a:t>
            </a:r>
          </a:p>
        </p:txBody>
      </p:sp>
    </p:spTree>
    <p:extLst>
      <p:ext uri="{BB962C8B-B14F-4D97-AF65-F5344CB8AC3E}">
        <p14:creationId xmlns:p14="http://schemas.microsoft.com/office/powerpoint/2010/main" val="235430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u="sng" dirty="0">
                <a:solidFill>
                  <a:srgbClr val="C00000"/>
                </a:solidFill>
                <a:latin typeface="Guttman Haim" panose="02010401010101010101" pitchFamily="2" charset="-79"/>
                <a:cs typeface="Guttman Haim" panose="02010401010101010101" pitchFamily="2" charset="-79"/>
              </a:rPr>
              <a:t>ההשוואה לארץ מצרים </a:t>
            </a:r>
            <a:br>
              <a:rPr lang="he-IL" b="1" u="sng" dirty="0">
                <a:solidFill>
                  <a:srgbClr val="C00000"/>
                </a:solidFill>
                <a:latin typeface="Guttman Haim" panose="02010401010101010101" pitchFamily="2" charset="-79"/>
                <a:cs typeface="Guttman Haim" panose="02010401010101010101" pitchFamily="2" charset="-79"/>
              </a:rPr>
            </a:br>
            <a:r>
              <a:rPr lang="he-IL" b="1" u="sng" dirty="0">
                <a:solidFill>
                  <a:srgbClr val="C00000"/>
                </a:solidFill>
                <a:latin typeface="Guttman Haim" panose="02010401010101010101" pitchFamily="2" charset="-79"/>
                <a:cs typeface="Guttman Haim" panose="02010401010101010101" pitchFamily="2" charset="-79"/>
              </a:rPr>
              <a:t>פרק יא'</a:t>
            </a:r>
            <a:endParaRPr lang="he-IL" dirty="0"/>
          </a:p>
        </p:txBody>
      </p:sp>
      <p:sp>
        <p:nvSpPr>
          <p:cNvPr id="6" name="מלבן 5"/>
          <p:cNvSpPr/>
          <p:nvPr/>
        </p:nvSpPr>
        <p:spPr>
          <a:xfrm>
            <a:off x="344774" y="1417639"/>
            <a:ext cx="11237626" cy="4524315"/>
          </a:xfrm>
          <a:prstGeom prst="rect">
            <a:avLst/>
          </a:prstGeom>
        </p:spPr>
        <p:txBody>
          <a:bodyPr wrap="square">
            <a:spAutoFit/>
          </a:bodyPr>
          <a:lstStyle/>
          <a:p>
            <a:r>
              <a:rPr lang="he-IL" sz="2400" b="1" u="sng" dirty="0">
                <a:solidFill>
                  <a:srgbClr val="FF0000"/>
                </a:solidFill>
                <a:latin typeface="Guttman Yad-Brush" panose="02010401010101010101" pitchFamily="2" charset="-79"/>
                <a:cs typeface="Guttman Yad-Brush" panose="02010401010101010101" pitchFamily="2" charset="-79"/>
              </a:rPr>
              <a:t>רמב"ן:</a:t>
            </a:r>
          </a:p>
          <a:p>
            <a:r>
              <a:rPr lang="he-IL" sz="2400" dirty="0">
                <a:solidFill>
                  <a:prstClr val="black"/>
                </a:solidFill>
                <a:latin typeface="Guttman Yad-Brush" panose="02010401010101010101" pitchFamily="2" charset="-79"/>
                <a:cs typeface="Guttman Yad-Brush" panose="02010401010101010101" pitchFamily="2" charset="-79"/>
              </a:rPr>
              <a:t>ופשוטו של מקרא בדרך האזהרות נאמר...אבל דעו לכם שאינה כארץ מצרים להשקות אותה ברגל מן היאורים ומן האגמים כגן הירק רק היא ארץ הרים ובקעות, למטר השמים תשתה מים לא בעניין(בדבר) אחר, וצריכה שידרוש ה' אותה תמיד במטר, כי היא ארץ צמאה מאד וצריכה מטר כל השנה, ואם תעברו על רצון ה' ולא ידרוש אותה בגשמי רצון הנה היא רעה מאד לא תזרע ולא תצמיח ולא יעלה בה כל עשב בהריה.....</a:t>
            </a:r>
          </a:p>
          <a:p>
            <a:r>
              <a:rPr lang="he-IL" sz="2400" b="1" dirty="0">
                <a:solidFill>
                  <a:prstClr val="black"/>
                </a:solidFill>
                <a:latin typeface="Guttman Yad-Brush" panose="02010401010101010101" pitchFamily="2" charset="-79"/>
                <a:cs typeface="Guttman Yad-Brush" panose="02010401010101010101" pitchFamily="2" charset="-79"/>
              </a:rPr>
              <a:t>והנה הפרשה הזו תזהיר במנהגו של עולם,</a:t>
            </a:r>
            <a:r>
              <a:rPr lang="he-IL" sz="2400" dirty="0">
                <a:solidFill>
                  <a:prstClr val="black"/>
                </a:solidFill>
                <a:latin typeface="Guttman Yad-Brush" panose="02010401010101010101" pitchFamily="2" charset="-79"/>
                <a:cs typeface="Guttman Yad-Brush" panose="02010401010101010101" pitchFamily="2" charset="-79"/>
              </a:rPr>
              <a:t> וממנה נלמד כי אע"פ </a:t>
            </a:r>
            <a:r>
              <a:rPr lang="he-IL" sz="2400" dirty="0" err="1">
                <a:solidFill>
                  <a:prstClr val="black"/>
                </a:solidFill>
                <a:latin typeface="Guttman Yad-Brush" panose="02010401010101010101" pitchFamily="2" charset="-79"/>
                <a:cs typeface="Guttman Yad-Brush" panose="02010401010101010101" pitchFamily="2" charset="-79"/>
              </a:rPr>
              <a:t>שהכל</a:t>
            </a:r>
            <a:r>
              <a:rPr lang="he-IL" sz="2400" dirty="0">
                <a:solidFill>
                  <a:prstClr val="black"/>
                </a:solidFill>
                <a:latin typeface="Guttman Yad-Brush" panose="02010401010101010101" pitchFamily="2" charset="-79"/>
                <a:cs typeface="Guttman Yad-Brush" panose="02010401010101010101" pitchFamily="2" charset="-79"/>
              </a:rPr>
              <a:t> ברשותו ונקל בעיני ה' יתברך </a:t>
            </a:r>
            <a:r>
              <a:rPr lang="he-IL" sz="2400" dirty="0" err="1">
                <a:solidFill>
                  <a:prstClr val="black"/>
                </a:solidFill>
                <a:latin typeface="Guttman Yad-Brush" panose="02010401010101010101" pitchFamily="2" charset="-79"/>
                <a:cs typeface="Guttman Yad-Brush" panose="02010401010101010101" pitchFamily="2" charset="-79"/>
              </a:rPr>
              <a:t>להאביד</a:t>
            </a:r>
            <a:r>
              <a:rPr lang="he-IL" sz="2400" dirty="0">
                <a:solidFill>
                  <a:prstClr val="black"/>
                </a:solidFill>
                <a:latin typeface="Guttman Yad-Brush" panose="02010401010101010101" pitchFamily="2" charset="-79"/>
                <a:cs typeface="Guttman Yad-Brush" panose="02010401010101010101" pitchFamily="2" charset="-79"/>
              </a:rPr>
              <a:t> יושבי ארץ מצרים...אבל ארץ כנען תאבד יותר מהרה שלא ייתן בה מטרות עוזו. (כמו ש)החולה צריך זכות ותפלה שירפאהו השם יותר מן הבריא שלא בא עליו החולי, וכך המידה בעני ובעשיר ומאיר עיני שניהם ה':</a:t>
            </a:r>
            <a:endParaRPr lang="en-US" sz="2400" dirty="0">
              <a:solidFill>
                <a:prstClr val="black"/>
              </a:solidFill>
              <a:latin typeface="Calibri"/>
              <a:cs typeface="Guttman Yad-Brush" panose="02010401010101010101" pitchFamily="2" charset="-79"/>
            </a:endParaRPr>
          </a:p>
        </p:txBody>
      </p:sp>
    </p:spTree>
    <p:extLst>
      <p:ext uri="{BB962C8B-B14F-4D97-AF65-F5344CB8AC3E}">
        <p14:creationId xmlns:p14="http://schemas.microsoft.com/office/powerpoint/2010/main" val="95940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u="sng" dirty="0">
                <a:solidFill>
                  <a:srgbClr val="C00000"/>
                </a:solidFill>
                <a:latin typeface="Guttman Haim" panose="02010401010101010101" pitchFamily="2" charset="-79"/>
                <a:cs typeface="Guttman Haim" panose="02010401010101010101" pitchFamily="2" charset="-79"/>
              </a:rPr>
              <a:t>ההשוואה לארץ מצרים </a:t>
            </a:r>
            <a:br>
              <a:rPr lang="he-IL" b="1" u="sng" dirty="0">
                <a:solidFill>
                  <a:srgbClr val="C00000"/>
                </a:solidFill>
                <a:latin typeface="Guttman Haim" panose="02010401010101010101" pitchFamily="2" charset="-79"/>
                <a:cs typeface="Guttman Haim" panose="02010401010101010101" pitchFamily="2" charset="-79"/>
              </a:rPr>
            </a:br>
            <a:r>
              <a:rPr lang="he-IL" b="1" u="sng" dirty="0">
                <a:solidFill>
                  <a:srgbClr val="C00000"/>
                </a:solidFill>
                <a:latin typeface="Guttman Haim" panose="02010401010101010101" pitchFamily="2" charset="-79"/>
                <a:cs typeface="Guttman Haim" panose="02010401010101010101" pitchFamily="2" charset="-79"/>
              </a:rPr>
              <a:t>פרק יא'</a:t>
            </a:r>
            <a:r>
              <a:rPr lang="he-IL" sz="2400" b="1" u="sng" dirty="0">
                <a:solidFill>
                  <a:srgbClr val="C00000"/>
                </a:solidFill>
                <a:latin typeface="Guttman Haim" panose="02010401010101010101" pitchFamily="2" charset="-79"/>
                <a:cs typeface="Guttman Haim" panose="02010401010101010101" pitchFamily="2" charset="-79"/>
              </a:rPr>
              <a:t>(יא-</a:t>
            </a:r>
            <a:r>
              <a:rPr lang="he-IL" sz="2400" b="1" u="sng" dirty="0" err="1">
                <a:solidFill>
                  <a:srgbClr val="C00000"/>
                </a:solidFill>
                <a:latin typeface="Guttman Haim" panose="02010401010101010101" pitchFamily="2" charset="-79"/>
                <a:cs typeface="Guttman Haim" panose="02010401010101010101" pitchFamily="2" charset="-79"/>
              </a:rPr>
              <a:t>יב</a:t>
            </a:r>
            <a:r>
              <a:rPr lang="he-IL" sz="2400" b="1" u="sng" dirty="0">
                <a:solidFill>
                  <a:srgbClr val="C00000"/>
                </a:solidFill>
                <a:latin typeface="Guttman Haim" panose="02010401010101010101" pitchFamily="2" charset="-79"/>
                <a:cs typeface="Guttman Haim" panose="02010401010101010101" pitchFamily="2" charset="-79"/>
              </a:rPr>
              <a:t>)</a:t>
            </a:r>
            <a:endParaRPr lang="he-IL"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4213050202"/>
              </p:ext>
            </p:extLst>
          </p:nvPr>
        </p:nvGraphicFramePr>
        <p:xfrm>
          <a:off x="609600" y="1526813"/>
          <a:ext cx="10756774" cy="2712772"/>
        </p:xfrm>
        <a:graphic>
          <a:graphicData uri="http://schemas.openxmlformats.org/drawingml/2006/table">
            <a:tbl>
              <a:tblPr rtl="1" firstRow="1" firstCol="1" bandRow="1">
                <a:tableStyleId>{5C22544A-7EE6-4342-B048-85BDC9FD1C3A}</a:tableStyleId>
              </a:tblPr>
              <a:tblGrid>
                <a:gridCol w="1933802">
                  <a:extLst>
                    <a:ext uri="{9D8B030D-6E8A-4147-A177-3AD203B41FA5}">
                      <a16:colId xmlns:a16="http://schemas.microsoft.com/office/drawing/2014/main" val="20000"/>
                    </a:ext>
                  </a:extLst>
                </a:gridCol>
                <a:gridCol w="4003575">
                  <a:extLst>
                    <a:ext uri="{9D8B030D-6E8A-4147-A177-3AD203B41FA5}">
                      <a16:colId xmlns:a16="http://schemas.microsoft.com/office/drawing/2014/main" val="20001"/>
                    </a:ext>
                  </a:extLst>
                </a:gridCol>
                <a:gridCol w="4819397">
                  <a:extLst>
                    <a:ext uri="{9D8B030D-6E8A-4147-A177-3AD203B41FA5}">
                      <a16:colId xmlns:a16="http://schemas.microsoft.com/office/drawing/2014/main" val="20002"/>
                    </a:ext>
                  </a:extLst>
                </a:gridCol>
              </a:tblGrid>
              <a:tr h="660417">
                <a:tc>
                  <a:txBody>
                    <a:bodyPr/>
                    <a:lstStyle/>
                    <a:p>
                      <a:pPr algn="ctr" rtl="1">
                        <a:spcAft>
                          <a:spcPts val="0"/>
                        </a:spcAft>
                      </a:pPr>
                      <a:r>
                        <a:rPr lang="he-IL" sz="2400" dirty="0">
                          <a:effectLst/>
                        </a:rPr>
                        <a:t> </a:t>
                      </a:r>
                      <a:r>
                        <a:rPr lang="he-IL" sz="1600" dirty="0">
                          <a:effectLst/>
                        </a:rPr>
                        <a:t>רש"י</a:t>
                      </a:r>
                      <a:endParaRPr lang="en-US" sz="2400" dirty="0">
                        <a:effectLst/>
                        <a:latin typeface="Calibri"/>
                        <a:ea typeface="Calibri"/>
                        <a:cs typeface="Arial"/>
                      </a:endParaRPr>
                    </a:p>
                  </a:txBody>
                  <a:tcPr marL="0" marR="0" marT="0" marB="0"/>
                </a:tc>
                <a:tc>
                  <a:txBody>
                    <a:bodyPr/>
                    <a:lstStyle/>
                    <a:p>
                      <a:pPr algn="ctr" rtl="1">
                        <a:spcAft>
                          <a:spcPts val="0"/>
                        </a:spcAft>
                      </a:pPr>
                      <a:r>
                        <a:rPr lang="he-IL" sz="2400" dirty="0">
                          <a:effectLst/>
                        </a:rPr>
                        <a:t>מצרים </a:t>
                      </a:r>
                      <a:endParaRPr lang="en-US" sz="2400" dirty="0">
                        <a:effectLst/>
                        <a:latin typeface="Calibri"/>
                        <a:ea typeface="Calibri"/>
                        <a:cs typeface="Arial"/>
                      </a:endParaRPr>
                    </a:p>
                  </a:txBody>
                  <a:tcPr marL="0" marR="0" marT="0" marB="0"/>
                </a:tc>
                <a:tc>
                  <a:txBody>
                    <a:bodyPr/>
                    <a:lstStyle/>
                    <a:p>
                      <a:pPr algn="ctr" rtl="1">
                        <a:spcAft>
                          <a:spcPts val="0"/>
                        </a:spcAft>
                      </a:pPr>
                      <a:r>
                        <a:rPr lang="he-IL" sz="2400" dirty="0">
                          <a:effectLst/>
                        </a:rPr>
                        <a:t>ארץ ישראל</a:t>
                      </a:r>
                      <a:endParaRPr lang="en-US" sz="2400" dirty="0">
                        <a:effectLst/>
                        <a:latin typeface="Calibri"/>
                        <a:ea typeface="Calibri"/>
                        <a:cs typeface="Arial"/>
                      </a:endParaRPr>
                    </a:p>
                  </a:txBody>
                  <a:tcPr marL="0" marR="0" marT="0" marB="0"/>
                </a:tc>
                <a:extLst>
                  <a:ext uri="{0D108BD9-81ED-4DB2-BD59-A6C34878D82A}">
                    <a16:rowId xmlns:a16="http://schemas.microsoft.com/office/drawing/2014/main" val="10000"/>
                  </a:ext>
                </a:extLst>
              </a:tr>
              <a:tr h="660417">
                <a:tc>
                  <a:txBody>
                    <a:bodyPr/>
                    <a:lstStyle/>
                    <a:p>
                      <a:pPr algn="ctr" rtl="1">
                        <a:spcAft>
                          <a:spcPts val="0"/>
                        </a:spcAft>
                      </a:pPr>
                      <a:r>
                        <a:rPr lang="he-IL" sz="2400" dirty="0">
                          <a:effectLst/>
                        </a:rPr>
                        <a:t>העבודה של החקלאי</a:t>
                      </a:r>
                      <a:endParaRPr lang="en-US" sz="2400" dirty="0">
                        <a:effectLst/>
                        <a:latin typeface="Calibri"/>
                        <a:ea typeface="Calibri"/>
                        <a:cs typeface="Arial"/>
                      </a:endParaRPr>
                    </a:p>
                  </a:txBody>
                  <a:tcPr marL="0" marR="0" marT="0" marB="0"/>
                </a:tc>
                <a:tc>
                  <a:txBody>
                    <a:bodyPr/>
                    <a:lstStyle/>
                    <a:p>
                      <a:pPr algn="ctr" rtl="1">
                        <a:spcAft>
                          <a:spcPts val="0"/>
                        </a:spcAft>
                      </a:pPr>
                      <a:r>
                        <a:rPr lang="he-IL" sz="2400">
                          <a:effectLst/>
                        </a:rPr>
                        <a:t>וצריך אתה לנדד משנתך ולעמול</a:t>
                      </a:r>
                      <a:endParaRPr lang="en-US" sz="2400">
                        <a:effectLst/>
                        <a:latin typeface="Calibri"/>
                        <a:ea typeface="Calibri"/>
                        <a:cs typeface="Arial"/>
                      </a:endParaRPr>
                    </a:p>
                  </a:txBody>
                  <a:tcPr marL="0" marR="0" marT="0" marB="0"/>
                </a:tc>
                <a:tc>
                  <a:txBody>
                    <a:bodyPr/>
                    <a:lstStyle/>
                    <a:p>
                      <a:pPr algn="ctr" rtl="1">
                        <a:spcAft>
                          <a:spcPts val="0"/>
                        </a:spcAft>
                      </a:pPr>
                      <a:r>
                        <a:rPr lang="he-IL" sz="2400" dirty="0">
                          <a:effectLst/>
                        </a:rPr>
                        <a:t>אתה ישן על </a:t>
                      </a:r>
                      <a:r>
                        <a:rPr lang="he-IL" sz="2400" dirty="0" err="1">
                          <a:effectLst/>
                        </a:rPr>
                        <a:t>מטתך</a:t>
                      </a:r>
                      <a:r>
                        <a:rPr lang="he-IL" sz="2400" dirty="0">
                          <a:effectLst/>
                        </a:rPr>
                        <a:t>, והקב"ה משקה</a:t>
                      </a:r>
                      <a:endParaRPr lang="en-US" sz="2400" dirty="0">
                        <a:effectLst/>
                        <a:latin typeface="Calibri"/>
                        <a:ea typeface="Calibri"/>
                        <a:cs typeface="Arial"/>
                      </a:endParaRPr>
                    </a:p>
                  </a:txBody>
                  <a:tcPr marL="0" marR="0" marT="0" marB="0"/>
                </a:tc>
                <a:extLst>
                  <a:ext uri="{0D108BD9-81ED-4DB2-BD59-A6C34878D82A}">
                    <a16:rowId xmlns:a16="http://schemas.microsoft.com/office/drawing/2014/main" val="10001"/>
                  </a:ext>
                </a:extLst>
              </a:tr>
              <a:tr h="1320835">
                <a:tc>
                  <a:txBody>
                    <a:bodyPr/>
                    <a:lstStyle/>
                    <a:p>
                      <a:pPr algn="ctr" rtl="1">
                        <a:spcAft>
                          <a:spcPts val="0"/>
                        </a:spcAft>
                      </a:pPr>
                      <a:r>
                        <a:rPr lang="he-IL" sz="2400" dirty="0">
                          <a:effectLst/>
                        </a:rPr>
                        <a:t>היתרון של הגשם על השקאה מנהר</a:t>
                      </a:r>
                      <a:endParaRPr lang="en-US" sz="2400" dirty="0">
                        <a:effectLst/>
                        <a:latin typeface="Calibri"/>
                        <a:ea typeface="Calibri"/>
                        <a:cs typeface="Arial"/>
                      </a:endParaRPr>
                    </a:p>
                  </a:txBody>
                  <a:tcPr marL="0" marR="0" marT="0" marB="0"/>
                </a:tc>
                <a:tc>
                  <a:txBody>
                    <a:bodyPr/>
                    <a:lstStyle/>
                    <a:p>
                      <a:pPr algn="ctr" rtl="1">
                        <a:spcAft>
                          <a:spcPts val="0"/>
                        </a:spcAft>
                      </a:pPr>
                      <a:r>
                        <a:rPr lang="he-IL" sz="2400">
                          <a:effectLst/>
                        </a:rPr>
                        <a:t>והנמוך שותה ולא הגבוה,</a:t>
                      </a:r>
                      <a:endParaRPr lang="en-US" sz="2400">
                        <a:effectLst/>
                      </a:endParaRPr>
                    </a:p>
                    <a:p>
                      <a:pPr algn="ctr" rtl="1">
                        <a:spcAft>
                          <a:spcPts val="0"/>
                        </a:spcAft>
                      </a:pPr>
                      <a:r>
                        <a:rPr lang="he-IL" sz="2400">
                          <a:effectLst/>
                        </a:rPr>
                        <a:t>ואתה מעלה המים מן הנמוך לגבוה</a:t>
                      </a:r>
                      <a:endParaRPr lang="en-US" sz="2400">
                        <a:effectLst/>
                        <a:latin typeface="Calibri"/>
                        <a:ea typeface="Calibri"/>
                        <a:cs typeface="Arial"/>
                      </a:endParaRPr>
                    </a:p>
                  </a:txBody>
                  <a:tcPr marL="0" marR="0" marT="0" marB="0"/>
                </a:tc>
                <a:tc>
                  <a:txBody>
                    <a:bodyPr/>
                    <a:lstStyle/>
                    <a:p>
                      <a:pPr algn="ctr" rtl="1">
                        <a:spcAft>
                          <a:spcPts val="0"/>
                        </a:spcAft>
                      </a:pPr>
                      <a:r>
                        <a:rPr lang="he-IL" sz="2400" dirty="0">
                          <a:effectLst/>
                        </a:rPr>
                        <a:t>והקב"ה משקה נמוך וגבוה, גלוי ושאינו גלוי, כאחת</a:t>
                      </a:r>
                      <a:endParaRPr lang="en-US" sz="2400" dirty="0">
                        <a:effectLst/>
                        <a:latin typeface="Calibri"/>
                        <a:ea typeface="Calibri"/>
                        <a:cs typeface="Arial"/>
                      </a:endParaRPr>
                    </a:p>
                  </a:txBody>
                  <a:tcPr marL="0" marR="0" marT="0" marB="0"/>
                </a:tc>
                <a:extLst>
                  <a:ext uri="{0D108BD9-81ED-4DB2-BD59-A6C34878D82A}">
                    <a16:rowId xmlns:a16="http://schemas.microsoft.com/office/drawing/2014/main" val="10002"/>
                  </a:ext>
                </a:extLst>
              </a:tr>
            </a:tbl>
          </a:graphicData>
        </a:graphic>
      </p:graphicFrame>
      <p:sp>
        <p:nvSpPr>
          <p:cNvPr id="6" name="מלבן 5"/>
          <p:cNvSpPr/>
          <p:nvPr/>
        </p:nvSpPr>
        <p:spPr>
          <a:xfrm>
            <a:off x="609600" y="4581128"/>
            <a:ext cx="10972799" cy="1323439"/>
          </a:xfrm>
          <a:prstGeom prst="rect">
            <a:avLst/>
          </a:prstGeom>
        </p:spPr>
        <p:txBody>
          <a:bodyPr wrap="square">
            <a:spAutoFit/>
          </a:bodyPr>
          <a:lstStyle/>
          <a:p>
            <a:r>
              <a:rPr lang="he-IL" sz="2400" b="1" dirty="0">
                <a:solidFill>
                  <a:prstClr val="black"/>
                </a:solidFill>
                <a:latin typeface="Calibri"/>
                <a:cs typeface="Arial" panose="020B0604020202020204" pitchFamily="34" charset="0"/>
              </a:rPr>
              <a:t>רמב"ן: </a:t>
            </a:r>
            <a:r>
              <a:rPr lang="he-IL" sz="2400" dirty="0">
                <a:solidFill>
                  <a:prstClr val="black"/>
                </a:solidFill>
                <a:latin typeface="Calibri"/>
                <a:cs typeface="Arial" panose="020B0604020202020204" pitchFamily="34" charset="0"/>
              </a:rPr>
              <a:t>ההשוואה לא מתארת שבח פיסי של ארץ ישראל, אלא כתלוי בשמירת מצוות ה'.</a:t>
            </a:r>
            <a:endParaRPr lang="en-US" sz="3200" dirty="0">
              <a:solidFill>
                <a:prstClr val="black"/>
              </a:solidFill>
              <a:latin typeface="Calibri"/>
            </a:endParaRPr>
          </a:p>
          <a:p>
            <a:r>
              <a:rPr lang="en-US" sz="2800" dirty="0">
                <a:solidFill>
                  <a:srgbClr val="002060"/>
                </a:solidFill>
                <a:latin typeface="Calibri"/>
              </a:rPr>
              <a:t> </a:t>
            </a:r>
            <a:r>
              <a:rPr lang="he-IL" sz="2800" b="1" dirty="0">
                <a:solidFill>
                  <a:srgbClr val="002060"/>
                </a:solidFill>
                <a:latin typeface="Calibri"/>
                <a:cs typeface="Arial" panose="020B0604020202020204" pitchFamily="34" charset="0"/>
              </a:rPr>
              <a:t>ארץ ישראל </a:t>
            </a:r>
            <a:r>
              <a:rPr lang="he-IL" sz="2800" dirty="0">
                <a:solidFill>
                  <a:prstClr val="black"/>
                </a:solidFill>
                <a:latin typeface="Calibri"/>
                <a:cs typeface="Arial" panose="020B0604020202020204" pitchFamily="34" charset="0"/>
              </a:rPr>
              <a:t>מייצגת את התלות בקב"ה, ומתוך כך גם את קרבת ה'.</a:t>
            </a:r>
            <a:endParaRPr lang="en-US" sz="2800" dirty="0">
              <a:solidFill>
                <a:prstClr val="black"/>
              </a:solidFill>
              <a:latin typeface="Calibri"/>
            </a:endParaRPr>
          </a:p>
          <a:p>
            <a:r>
              <a:rPr lang="he-IL" sz="2800" b="1" dirty="0">
                <a:solidFill>
                  <a:srgbClr val="FF0000"/>
                </a:solidFill>
                <a:latin typeface="Calibri"/>
                <a:cs typeface="Arial" panose="020B0604020202020204" pitchFamily="34" charset="0"/>
              </a:rPr>
              <a:t>מצרים</a:t>
            </a:r>
            <a:r>
              <a:rPr lang="he-IL" sz="2800" dirty="0">
                <a:solidFill>
                  <a:prstClr val="black"/>
                </a:solidFill>
                <a:latin typeface="Calibri"/>
                <a:cs typeface="Arial" panose="020B0604020202020204" pitchFamily="34" charset="0"/>
              </a:rPr>
              <a:t> מייצגת ביטחון כלכלי יחסי, וכתוצאה מכך  ריחוק מהקב"ה.</a:t>
            </a:r>
            <a:endParaRPr lang="en-US" sz="2800" dirty="0">
              <a:solidFill>
                <a:prstClr val="black"/>
              </a:solidFill>
              <a:latin typeface="Calibri"/>
            </a:endParaRPr>
          </a:p>
        </p:txBody>
      </p:sp>
    </p:spTree>
    <p:extLst>
      <p:ext uri="{BB962C8B-B14F-4D97-AF65-F5344CB8AC3E}">
        <p14:creationId xmlns:p14="http://schemas.microsoft.com/office/powerpoint/2010/main" val="1298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u="sng" dirty="0">
                <a:solidFill>
                  <a:srgbClr val="C00000"/>
                </a:solidFill>
                <a:latin typeface="Guttman Haim" panose="02010401010101010101" pitchFamily="2" charset="-79"/>
                <a:cs typeface="Guttman Haim" panose="02010401010101010101" pitchFamily="2" charset="-79"/>
              </a:rPr>
              <a:t>אזהרה </a:t>
            </a:r>
            <a:r>
              <a:rPr lang="he-IL" sz="3200" b="1" u="sng" dirty="0">
                <a:solidFill>
                  <a:srgbClr val="C00000"/>
                </a:solidFill>
                <a:latin typeface="Guttman Haim" panose="02010401010101010101" pitchFamily="2" charset="-79"/>
                <a:cs typeface="Guttman Haim" panose="02010401010101010101" pitchFamily="2" charset="-79"/>
              </a:rPr>
              <a:t>(לשמירת הארץ)</a:t>
            </a:r>
            <a:r>
              <a:rPr lang="he-IL" b="1" u="sng" dirty="0">
                <a:solidFill>
                  <a:srgbClr val="C00000"/>
                </a:solidFill>
                <a:latin typeface="Guttman Haim" panose="02010401010101010101" pitchFamily="2" charset="-79"/>
                <a:cs typeface="Guttman Haim" panose="02010401010101010101" pitchFamily="2" charset="-79"/>
              </a:rPr>
              <a:t> – פרק יא' </a:t>
            </a:r>
            <a:r>
              <a:rPr lang="he-IL" sz="2400" b="1" u="sng" dirty="0">
                <a:solidFill>
                  <a:srgbClr val="C00000"/>
                </a:solidFill>
                <a:latin typeface="Guttman Haim" panose="02010401010101010101" pitchFamily="2" charset="-79"/>
                <a:cs typeface="Guttman Haim" panose="02010401010101010101" pitchFamily="2" charset="-79"/>
              </a:rPr>
              <a:t>(</a:t>
            </a:r>
            <a:r>
              <a:rPr lang="he-IL" sz="2400" b="1" u="sng" dirty="0" err="1">
                <a:solidFill>
                  <a:srgbClr val="C00000"/>
                </a:solidFill>
                <a:latin typeface="Guttman Haim" panose="02010401010101010101" pitchFamily="2" charset="-79"/>
                <a:cs typeface="Guttman Haim" panose="02010401010101010101" pitchFamily="2" charset="-79"/>
              </a:rPr>
              <a:t>יג-כא</a:t>
            </a:r>
            <a:r>
              <a:rPr lang="he-IL" sz="2400" b="1" u="sng" dirty="0">
                <a:solidFill>
                  <a:srgbClr val="C00000"/>
                </a:solidFill>
                <a:latin typeface="Guttman Haim" panose="02010401010101010101" pitchFamily="2" charset="-79"/>
                <a:cs typeface="Guttman Haim" panose="02010401010101010101" pitchFamily="2" charset="-79"/>
              </a:rPr>
              <a:t>)</a:t>
            </a:r>
            <a:endParaRPr lang="he-IL" dirty="0"/>
          </a:p>
        </p:txBody>
      </p:sp>
      <p:sp>
        <p:nvSpPr>
          <p:cNvPr id="3" name="מציין מיקום תוכן 2"/>
          <p:cNvSpPr>
            <a:spLocks noGrp="1"/>
          </p:cNvSpPr>
          <p:nvPr>
            <p:ph idx="1"/>
          </p:nvPr>
        </p:nvSpPr>
        <p:spPr>
          <a:xfrm>
            <a:off x="1991544" y="2332038"/>
            <a:ext cx="8229600" cy="4525963"/>
          </a:xfrm>
        </p:spPr>
        <p:txBody>
          <a:bodyPr>
            <a:normAutofit/>
          </a:bodyPr>
          <a:lstStyle/>
          <a:p>
            <a:endParaRPr lang="en-US" dirty="0"/>
          </a:p>
        </p:txBody>
      </p:sp>
      <p:sp>
        <p:nvSpPr>
          <p:cNvPr id="5" name="מלבן 4"/>
          <p:cNvSpPr/>
          <p:nvPr/>
        </p:nvSpPr>
        <p:spPr>
          <a:xfrm>
            <a:off x="7196808" y="1265446"/>
            <a:ext cx="3024336" cy="936104"/>
          </a:xfrm>
          <a:prstGeom prst="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2400" dirty="0">
                <a:solidFill>
                  <a:prstClr val="white"/>
                </a:solidFill>
                <a:latin typeface="Calibri"/>
                <a:cs typeface="Arial" panose="020B0604020202020204" pitchFamily="34" charset="0"/>
              </a:rPr>
              <a:t>וְהָיָה אִם שָׁמֹעַ תִּשְׁמְעוּ אֶל </a:t>
            </a:r>
            <a:r>
              <a:rPr lang="he-IL" sz="2400" dirty="0" err="1">
                <a:solidFill>
                  <a:prstClr val="white"/>
                </a:solidFill>
                <a:latin typeface="Calibri"/>
                <a:cs typeface="Arial" panose="020B0604020202020204" pitchFamily="34" charset="0"/>
              </a:rPr>
              <a:t>מִצְוֹתַי</a:t>
            </a:r>
            <a:r>
              <a:rPr lang="he-IL" sz="2400" dirty="0">
                <a:solidFill>
                  <a:prstClr val="white"/>
                </a:solidFill>
                <a:latin typeface="Calibri"/>
                <a:cs typeface="Arial" panose="020B0604020202020204" pitchFamily="34" charset="0"/>
              </a:rPr>
              <a:t> </a:t>
            </a:r>
          </a:p>
        </p:txBody>
      </p:sp>
      <p:sp>
        <p:nvSpPr>
          <p:cNvPr id="7" name="מלבן 6"/>
          <p:cNvSpPr/>
          <p:nvPr/>
        </p:nvSpPr>
        <p:spPr>
          <a:xfrm>
            <a:off x="2391036" y="1265446"/>
            <a:ext cx="3024336" cy="936104"/>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he-IL" sz="2400" dirty="0">
                <a:solidFill>
                  <a:prstClr val="white"/>
                </a:solidFill>
                <a:latin typeface="Calibri"/>
                <a:cs typeface="Arial" panose="020B0604020202020204" pitchFamily="34" charset="0"/>
              </a:rPr>
              <a:t>פֶּן יִפְתֶּה לְבַבְכֶם...</a:t>
            </a:r>
          </a:p>
          <a:p>
            <a:pPr algn="ctr"/>
            <a:r>
              <a:rPr lang="he-IL" sz="2400" dirty="0">
                <a:solidFill>
                  <a:prstClr val="white"/>
                </a:solidFill>
                <a:latin typeface="Calibri"/>
                <a:cs typeface="Arial" panose="020B0604020202020204" pitchFamily="34" charset="0"/>
              </a:rPr>
              <a:t>וַעֲבַדְתֶּם </a:t>
            </a:r>
            <a:r>
              <a:rPr lang="he-IL" sz="2400" dirty="0" err="1">
                <a:solidFill>
                  <a:prstClr val="white"/>
                </a:solidFill>
                <a:latin typeface="Calibri"/>
                <a:cs typeface="Arial" panose="020B0604020202020204" pitchFamily="34" charset="0"/>
              </a:rPr>
              <a:t>אֱלֹהִים</a:t>
            </a:r>
            <a:r>
              <a:rPr lang="he-IL" sz="2400" dirty="0">
                <a:solidFill>
                  <a:prstClr val="white"/>
                </a:solidFill>
                <a:latin typeface="Calibri"/>
                <a:cs typeface="Arial" panose="020B0604020202020204" pitchFamily="34" charset="0"/>
              </a:rPr>
              <a:t> אֲחֵרִים</a:t>
            </a:r>
          </a:p>
        </p:txBody>
      </p:sp>
      <p:graphicFrame>
        <p:nvGraphicFramePr>
          <p:cNvPr id="8" name="טבלה 7"/>
          <p:cNvGraphicFramePr>
            <a:graphicFrameLocks noGrp="1"/>
          </p:cNvGraphicFramePr>
          <p:nvPr>
            <p:extLst>
              <p:ext uri="{D42A27DB-BD31-4B8C-83A1-F6EECF244321}">
                <p14:modId xmlns:p14="http://schemas.microsoft.com/office/powerpoint/2010/main" val="1767386223"/>
              </p:ext>
            </p:extLst>
          </p:nvPr>
        </p:nvGraphicFramePr>
        <p:xfrm>
          <a:off x="464696" y="2332038"/>
          <a:ext cx="11117704" cy="3992880"/>
        </p:xfrm>
        <a:graphic>
          <a:graphicData uri="http://schemas.openxmlformats.org/drawingml/2006/table">
            <a:tbl>
              <a:tblPr rtl="1" firstRow="1" bandRow="1">
                <a:tableStyleId>{5C22544A-7EE6-4342-B048-85BDC9FD1C3A}</a:tableStyleId>
              </a:tblPr>
              <a:tblGrid>
                <a:gridCol w="4975945">
                  <a:extLst>
                    <a:ext uri="{9D8B030D-6E8A-4147-A177-3AD203B41FA5}">
                      <a16:colId xmlns:a16="http://schemas.microsoft.com/office/drawing/2014/main" val="20000"/>
                    </a:ext>
                  </a:extLst>
                </a:gridCol>
                <a:gridCol w="879956">
                  <a:extLst>
                    <a:ext uri="{9D8B030D-6E8A-4147-A177-3AD203B41FA5}">
                      <a16:colId xmlns:a16="http://schemas.microsoft.com/office/drawing/2014/main" val="20001"/>
                    </a:ext>
                  </a:extLst>
                </a:gridCol>
                <a:gridCol w="5261803">
                  <a:extLst>
                    <a:ext uri="{9D8B030D-6E8A-4147-A177-3AD203B41FA5}">
                      <a16:colId xmlns:a16="http://schemas.microsoft.com/office/drawing/2014/main" val="20002"/>
                    </a:ext>
                  </a:extLst>
                </a:gridCol>
              </a:tblGrid>
              <a:tr h="3076677">
                <a:tc>
                  <a:txBody>
                    <a:bodyPr/>
                    <a:lstStyle/>
                    <a:p>
                      <a:r>
                        <a:rPr lang="he-IL" sz="3200" dirty="0"/>
                        <a:t>וְנָתַתִּי מְטַר אַרְצְכֶם בְּעִתּוֹ </a:t>
                      </a:r>
                    </a:p>
                    <a:p>
                      <a:endParaRPr lang="he-IL" sz="3200" dirty="0"/>
                    </a:p>
                    <a:p>
                      <a:r>
                        <a:rPr lang="he-IL" sz="3200" dirty="0"/>
                        <a:t>וְאָסַפְתָּ דְגָנֶךָ וְתִירשְׁךָ וְיִצְהָרֶךָ</a:t>
                      </a:r>
                      <a:r>
                        <a:rPr lang="en-US" sz="3200" dirty="0"/>
                        <a:t>:</a:t>
                      </a:r>
                    </a:p>
                    <a:p>
                      <a:r>
                        <a:rPr lang="he-IL" sz="3200" dirty="0"/>
                        <a:t>וְנָתַתִּי עֵשֶׂב בְּשָׂדְךָ לִבְהֶמְתֶּךָ </a:t>
                      </a:r>
                    </a:p>
                    <a:p>
                      <a:endParaRPr lang="he-IL" sz="3200" dirty="0"/>
                    </a:p>
                    <a:p>
                      <a:r>
                        <a:rPr lang="he-IL" sz="3200" dirty="0"/>
                        <a:t>וְאָכַלְתָּ וְשָׂבָעְתָּ</a:t>
                      </a:r>
                      <a:r>
                        <a:rPr lang="en-US" sz="3200" dirty="0"/>
                        <a:t>:</a:t>
                      </a:r>
                    </a:p>
                    <a:p>
                      <a:pPr rtl="1"/>
                      <a:endParaRPr lang="he-IL" sz="3200" dirty="0"/>
                    </a:p>
                  </a:txBody>
                  <a:tcPr/>
                </a:tc>
                <a:tc>
                  <a:txBody>
                    <a:bodyPr/>
                    <a:lstStyle/>
                    <a:p>
                      <a:pPr rtl="1"/>
                      <a:endParaRPr lang="he-IL" sz="3200" dirty="0"/>
                    </a:p>
                  </a:txBody>
                  <a:tcPr>
                    <a:noFill/>
                  </a:tcPr>
                </a:tc>
                <a:tc>
                  <a:txBody>
                    <a:bodyPr/>
                    <a:lstStyle/>
                    <a:p>
                      <a:r>
                        <a:rPr lang="he-IL" sz="3200" dirty="0"/>
                        <a:t>וְעָצַר אֶת הַשָּׁמַיִם וְלֹא יִהְיֶה מָטָר </a:t>
                      </a:r>
                    </a:p>
                    <a:p>
                      <a:endParaRPr lang="he-IL" sz="3200" dirty="0"/>
                    </a:p>
                    <a:p>
                      <a:r>
                        <a:rPr lang="he-IL" sz="3200" dirty="0"/>
                        <a:t>וְהָאֲדָמָה לֹא </a:t>
                      </a:r>
                      <a:r>
                        <a:rPr lang="he-IL" sz="3200" dirty="0" err="1"/>
                        <a:t>תִתֵּן</a:t>
                      </a:r>
                      <a:r>
                        <a:rPr lang="he-IL" sz="3200" dirty="0"/>
                        <a:t> אֶת יְבוּלָהּ</a:t>
                      </a:r>
                      <a:endParaRPr lang="en-US" sz="3200" dirty="0"/>
                    </a:p>
                    <a:p>
                      <a:endParaRPr lang="he-IL" sz="3200" dirty="0"/>
                    </a:p>
                    <a:p>
                      <a:endParaRPr lang="he-IL" sz="3200" dirty="0"/>
                    </a:p>
                    <a:p>
                      <a:r>
                        <a:rPr lang="he-IL" sz="3200" dirty="0"/>
                        <a:t>וַאֲבַדְתֶּם מְהֵרָה מֵעַל הָאָרֶץ הַטֹּבָה אֲשֶׁר ה' נֹתֵן לָכֶם</a:t>
                      </a:r>
                      <a:r>
                        <a:rPr lang="en-US" sz="3200" dirty="0"/>
                        <a:t>:</a:t>
                      </a:r>
                    </a:p>
                    <a:p>
                      <a:pPr rtl="1"/>
                      <a:endParaRPr lang="he-IL" sz="32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7385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ppt_x</p:attrName>
                                        </p:attrNameLst>
                                      </p:cBhvr>
                                      <p:tavLst>
                                        <p:tav tm="0">
                                          <p:val>
                                            <p:strVal val="#ppt_x"/>
                                          </p:val>
                                        </p:tav>
                                        <p:tav tm="100000">
                                          <p:val>
                                            <p:strVal val="#ppt_x"/>
                                          </p:val>
                                        </p:tav>
                                      </p:tavLst>
                                    </p:anim>
                                    <p:anim calcmode="lin" valueType="num">
                                      <p:cBhvr>
                                        <p:cTn id="16"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ppt_x</p:attrName>
                                        </p:attrNameLst>
                                      </p:cBhvr>
                                      <p:tavLst>
                                        <p:tav tm="0">
                                          <p:val>
                                            <p:strVal val="#ppt_x"/>
                                          </p:val>
                                        </p:tav>
                                        <p:tav tm="100000">
                                          <p:val>
                                            <p:strVal val="#ppt_x"/>
                                          </p:val>
                                        </p:tav>
                                      </p:tavLst>
                                    </p:anim>
                                    <p:anim calcmode="lin" valueType="num">
                                      <p:cBhvr>
                                        <p:cTn id="23"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u="sng" dirty="0">
                <a:solidFill>
                  <a:srgbClr val="C00000"/>
                </a:solidFill>
                <a:latin typeface="Guttman Haim" panose="02010401010101010101" pitchFamily="2" charset="-79"/>
                <a:cs typeface="Guttman Haim" panose="02010401010101010101" pitchFamily="2" charset="-79"/>
              </a:rPr>
              <a:t>סיכום ההשוואות למדבר ולמצרים</a:t>
            </a:r>
            <a:endParaRPr lang="he-IL"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1500708162"/>
              </p:ext>
            </p:extLst>
          </p:nvPr>
        </p:nvGraphicFramePr>
        <p:xfrm>
          <a:off x="539645" y="1556791"/>
          <a:ext cx="10972800" cy="4619158"/>
        </p:xfrm>
        <a:graphic>
          <a:graphicData uri="http://schemas.openxmlformats.org/drawingml/2006/table">
            <a:tbl>
              <a:tblPr rtl="1" firstRow="1" firstCol="1" bandRow="1">
                <a:tableStyleId>{5C22544A-7EE6-4342-B048-85BDC9FD1C3A}</a:tableStyleId>
              </a:tblPr>
              <a:tblGrid>
                <a:gridCol w="1516408">
                  <a:extLst>
                    <a:ext uri="{9D8B030D-6E8A-4147-A177-3AD203B41FA5}">
                      <a16:colId xmlns:a16="http://schemas.microsoft.com/office/drawing/2014/main" val="20000"/>
                    </a:ext>
                  </a:extLst>
                </a:gridCol>
                <a:gridCol w="2666242">
                  <a:extLst>
                    <a:ext uri="{9D8B030D-6E8A-4147-A177-3AD203B41FA5}">
                      <a16:colId xmlns:a16="http://schemas.microsoft.com/office/drawing/2014/main" val="20001"/>
                    </a:ext>
                  </a:extLst>
                </a:gridCol>
                <a:gridCol w="3395075">
                  <a:extLst>
                    <a:ext uri="{9D8B030D-6E8A-4147-A177-3AD203B41FA5}">
                      <a16:colId xmlns:a16="http://schemas.microsoft.com/office/drawing/2014/main" val="20002"/>
                    </a:ext>
                  </a:extLst>
                </a:gridCol>
                <a:gridCol w="3395075">
                  <a:extLst>
                    <a:ext uri="{9D8B030D-6E8A-4147-A177-3AD203B41FA5}">
                      <a16:colId xmlns:a16="http://schemas.microsoft.com/office/drawing/2014/main" val="20003"/>
                    </a:ext>
                  </a:extLst>
                </a:gridCol>
              </a:tblGrid>
              <a:tr h="990917">
                <a:tc>
                  <a:txBody>
                    <a:bodyPr/>
                    <a:lstStyle/>
                    <a:p>
                      <a:pPr algn="ctr" rtl="1">
                        <a:spcAft>
                          <a:spcPts val="0"/>
                        </a:spcAft>
                      </a:pPr>
                      <a:endParaRPr lang="en-US" sz="3200" dirty="0">
                        <a:effectLst/>
                        <a:latin typeface="Calibri"/>
                        <a:ea typeface="Calibri"/>
                        <a:cs typeface="Arial"/>
                      </a:endParaRPr>
                    </a:p>
                  </a:txBody>
                  <a:tcPr marL="0" marR="0" marT="0" marB="0"/>
                </a:tc>
                <a:tc>
                  <a:txBody>
                    <a:bodyPr/>
                    <a:lstStyle/>
                    <a:p>
                      <a:pPr algn="ctr" rtl="1">
                        <a:spcAft>
                          <a:spcPts val="0"/>
                        </a:spcAft>
                      </a:pPr>
                      <a:r>
                        <a:rPr lang="he-IL" sz="3200" dirty="0">
                          <a:effectLst/>
                          <a:latin typeface="Calibri"/>
                          <a:ea typeface="Calibri"/>
                          <a:cs typeface="Arial"/>
                        </a:rPr>
                        <a:t>מדבר</a:t>
                      </a:r>
                      <a:endParaRPr lang="en-US" sz="3200" dirty="0">
                        <a:effectLst/>
                        <a:latin typeface="Calibri"/>
                        <a:ea typeface="Calibri"/>
                        <a:cs typeface="Arial"/>
                      </a:endParaRPr>
                    </a:p>
                  </a:txBody>
                  <a:tcPr marL="0" marR="0" marT="0" marB="0"/>
                </a:tc>
                <a:tc>
                  <a:txBody>
                    <a:bodyPr/>
                    <a:lstStyle/>
                    <a:p>
                      <a:pPr algn="ctr" rtl="1">
                        <a:spcAft>
                          <a:spcPts val="0"/>
                        </a:spcAft>
                      </a:pPr>
                      <a:r>
                        <a:rPr lang="he-IL" sz="3200" dirty="0">
                          <a:effectLst/>
                        </a:rPr>
                        <a:t>ארץ ישראל</a:t>
                      </a:r>
                      <a:endParaRPr lang="en-US" sz="3200" dirty="0">
                        <a:effectLst/>
                        <a:latin typeface="Calibri"/>
                        <a:ea typeface="Calibri"/>
                        <a:cs typeface="Arial"/>
                      </a:endParaRPr>
                    </a:p>
                  </a:txBody>
                  <a:tcPr marL="0" marR="0" marT="0" marB="0"/>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3200" dirty="0">
                          <a:effectLst/>
                        </a:rPr>
                        <a:t>מצרים </a:t>
                      </a:r>
                      <a:endParaRPr lang="en-US" sz="3200" dirty="0">
                        <a:effectLst/>
                        <a:latin typeface="+mn-lt"/>
                        <a:ea typeface="Calibri"/>
                        <a:cs typeface="Arial"/>
                      </a:endParaRPr>
                    </a:p>
                  </a:txBody>
                  <a:tcPr marL="0" marR="0" marT="0" marB="0"/>
                </a:tc>
                <a:extLst>
                  <a:ext uri="{0D108BD9-81ED-4DB2-BD59-A6C34878D82A}">
                    <a16:rowId xmlns:a16="http://schemas.microsoft.com/office/drawing/2014/main" val="10000"/>
                  </a:ext>
                </a:extLst>
              </a:tr>
              <a:tr h="1646405">
                <a:tc>
                  <a:txBody>
                    <a:bodyPr/>
                    <a:lstStyle/>
                    <a:p>
                      <a:pPr algn="ctr" rtl="1">
                        <a:spcAft>
                          <a:spcPts val="0"/>
                        </a:spcAft>
                      </a:pPr>
                      <a:r>
                        <a:rPr lang="he-IL" sz="3200" dirty="0">
                          <a:effectLst/>
                        </a:rPr>
                        <a:t>התנהלות</a:t>
                      </a:r>
                      <a:endParaRPr lang="en-US" sz="3200" dirty="0">
                        <a:effectLst/>
                        <a:latin typeface="Calibri"/>
                        <a:ea typeface="Calibri"/>
                        <a:cs typeface="Arial"/>
                      </a:endParaRPr>
                    </a:p>
                  </a:txBody>
                  <a:tcPr marL="0" marR="0" marT="0" marB="0"/>
                </a:tc>
                <a:tc>
                  <a:txBody>
                    <a:bodyPr/>
                    <a:lstStyle/>
                    <a:p>
                      <a:pPr algn="ctr" rtl="1">
                        <a:spcAft>
                          <a:spcPts val="0"/>
                        </a:spcAft>
                      </a:pPr>
                      <a:r>
                        <a:rPr lang="he-IL" sz="3200" dirty="0">
                          <a:effectLst/>
                        </a:rPr>
                        <a:t>ניסית בלבד</a:t>
                      </a:r>
                      <a:endParaRPr lang="en-US" sz="3200" dirty="0">
                        <a:effectLst/>
                        <a:latin typeface="Calibri"/>
                        <a:ea typeface="Calibri"/>
                        <a:cs typeface="Arial"/>
                      </a:endParaRPr>
                    </a:p>
                  </a:txBody>
                  <a:tcPr marL="0" marR="0" marT="0" marB="0"/>
                </a:tc>
                <a:tc>
                  <a:txBody>
                    <a:bodyPr/>
                    <a:lstStyle/>
                    <a:p>
                      <a:pPr algn="ctr" rtl="1">
                        <a:spcAft>
                          <a:spcPts val="0"/>
                        </a:spcAft>
                      </a:pPr>
                      <a:r>
                        <a:rPr lang="he-IL" sz="3200" dirty="0">
                          <a:effectLst/>
                        </a:rPr>
                        <a:t>השתדלות</a:t>
                      </a:r>
                    </a:p>
                    <a:p>
                      <a:pPr algn="ctr" rtl="1">
                        <a:spcAft>
                          <a:spcPts val="0"/>
                        </a:spcAft>
                      </a:pPr>
                      <a:r>
                        <a:rPr lang="he-IL" sz="3200" dirty="0">
                          <a:effectLst/>
                          <a:latin typeface="Calibri"/>
                          <a:ea typeface="Calibri"/>
                          <a:cs typeface="Arial"/>
                        </a:rPr>
                        <a:t>+</a:t>
                      </a:r>
                    </a:p>
                    <a:p>
                      <a:pPr algn="ctr" rtl="1">
                        <a:spcAft>
                          <a:spcPts val="0"/>
                        </a:spcAft>
                      </a:pPr>
                      <a:r>
                        <a:rPr lang="he-IL" sz="3200" dirty="0">
                          <a:effectLst/>
                          <a:latin typeface="Calibri"/>
                          <a:ea typeface="Calibri"/>
                          <a:cs typeface="Arial"/>
                        </a:rPr>
                        <a:t>סייעתא</a:t>
                      </a:r>
                      <a:r>
                        <a:rPr lang="he-IL" sz="3200" baseline="0" dirty="0">
                          <a:effectLst/>
                          <a:latin typeface="Calibri"/>
                          <a:ea typeface="Calibri"/>
                          <a:cs typeface="Arial"/>
                        </a:rPr>
                        <a:t> דשמיא</a:t>
                      </a:r>
                      <a:endParaRPr lang="en-US" sz="3200" dirty="0">
                        <a:effectLst/>
                        <a:latin typeface="Calibri"/>
                        <a:ea typeface="Calibri"/>
                        <a:cs typeface="Arial"/>
                      </a:endParaRPr>
                    </a:p>
                  </a:txBody>
                  <a:tcPr marL="0" marR="0" marT="0" marB="0"/>
                </a:tc>
                <a:tc>
                  <a:txBody>
                    <a:bodyPr/>
                    <a:lstStyle/>
                    <a:p>
                      <a:pPr algn="ctr" rtl="1">
                        <a:spcAft>
                          <a:spcPts val="0"/>
                        </a:spcAft>
                      </a:pPr>
                      <a:r>
                        <a:rPr lang="he-IL" sz="3200" dirty="0">
                          <a:effectLst/>
                          <a:latin typeface="Calibri"/>
                          <a:ea typeface="Calibri"/>
                          <a:cs typeface="Arial"/>
                        </a:rPr>
                        <a:t>טבעית בלבד</a:t>
                      </a:r>
                      <a:endParaRPr lang="en-US" sz="3200" dirty="0">
                        <a:effectLst/>
                        <a:latin typeface="Calibri"/>
                        <a:ea typeface="Calibri"/>
                        <a:cs typeface="Arial"/>
                      </a:endParaRPr>
                    </a:p>
                  </a:txBody>
                  <a:tcPr marL="0" marR="0" marT="0" marB="0"/>
                </a:tc>
                <a:extLst>
                  <a:ext uri="{0D108BD9-81ED-4DB2-BD59-A6C34878D82A}">
                    <a16:rowId xmlns:a16="http://schemas.microsoft.com/office/drawing/2014/main" val="10001"/>
                  </a:ext>
                </a:extLst>
              </a:tr>
              <a:tr h="1981836">
                <a:tc>
                  <a:txBody>
                    <a:bodyPr/>
                    <a:lstStyle/>
                    <a:p>
                      <a:pPr algn="ctr" rtl="1">
                        <a:spcAft>
                          <a:spcPts val="0"/>
                        </a:spcAft>
                      </a:pPr>
                      <a:r>
                        <a:rPr lang="he-IL" sz="3200" dirty="0">
                          <a:effectLst/>
                        </a:rPr>
                        <a:t>קשר לקב"ה</a:t>
                      </a:r>
                      <a:endParaRPr lang="en-US" sz="3200" dirty="0">
                        <a:effectLst/>
                        <a:latin typeface="Calibri"/>
                        <a:ea typeface="Calibri"/>
                        <a:cs typeface="Arial"/>
                      </a:endParaRPr>
                    </a:p>
                  </a:txBody>
                  <a:tcPr marL="0" marR="0" marT="0" marB="0"/>
                </a:tc>
                <a:tc>
                  <a:txBody>
                    <a:bodyPr/>
                    <a:lstStyle/>
                    <a:p>
                      <a:pPr algn="ctr" rtl="1">
                        <a:spcAft>
                          <a:spcPts val="0"/>
                        </a:spcAft>
                      </a:pPr>
                      <a:r>
                        <a:rPr lang="he-IL" sz="3200" dirty="0">
                          <a:effectLst/>
                        </a:rPr>
                        <a:t>תלות</a:t>
                      </a:r>
                      <a:r>
                        <a:rPr lang="he-IL" sz="3200" baseline="0" dirty="0">
                          <a:effectLst/>
                        </a:rPr>
                        <a:t> מוחלטת</a:t>
                      </a:r>
                    </a:p>
                    <a:p>
                      <a:pPr algn="ctr" rtl="1">
                        <a:spcAft>
                          <a:spcPts val="0"/>
                        </a:spcAft>
                      </a:pPr>
                      <a:r>
                        <a:rPr lang="he-IL" sz="3200" baseline="0" dirty="0">
                          <a:effectLst/>
                        </a:rPr>
                        <a:t>קדוּשה</a:t>
                      </a:r>
                      <a:endParaRPr lang="en-US" sz="3200" dirty="0">
                        <a:effectLst/>
                      </a:endParaRPr>
                    </a:p>
                  </a:txBody>
                  <a:tcPr marL="0" marR="0" marT="0" marB="0"/>
                </a:tc>
                <a:tc>
                  <a:txBody>
                    <a:bodyPr/>
                    <a:lstStyle/>
                    <a:p>
                      <a:pPr algn="ctr" rtl="1">
                        <a:spcAft>
                          <a:spcPts val="0"/>
                        </a:spcAft>
                      </a:pPr>
                      <a:r>
                        <a:rPr lang="he-IL" sz="3200" dirty="0">
                          <a:effectLst/>
                        </a:rPr>
                        <a:t>קיום כל המצוות</a:t>
                      </a:r>
                    </a:p>
                    <a:p>
                      <a:pPr algn="ctr" rtl="1">
                        <a:spcAft>
                          <a:spcPts val="0"/>
                        </a:spcAft>
                      </a:pPr>
                      <a:r>
                        <a:rPr lang="he-IL" sz="3200" dirty="0">
                          <a:effectLst/>
                          <a:latin typeface="Calibri"/>
                          <a:ea typeface="Calibri"/>
                          <a:cs typeface="Arial"/>
                        </a:rPr>
                        <a:t>בחירה</a:t>
                      </a:r>
                    </a:p>
                    <a:p>
                      <a:pPr algn="ctr" rtl="1">
                        <a:spcAft>
                          <a:spcPts val="0"/>
                        </a:spcAft>
                      </a:pPr>
                      <a:r>
                        <a:rPr lang="he-IL" sz="3200" dirty="0">
                          <a:effectLst/>
                          <a:latin typeface="Calibri"/>
                          <a:ea typeface="Calibri"/>
                          <a:cs typeface="Arial"/>
                        </a:rPr>
                        <a:t>קידוש שם ה' בעולם</a:t>
                      </a:r>
                      <a:endParaRPr lang="en-US" sz="3200" dirty="0">
                        <a:effectLst/>
                        <a:latin typeface="Calibri"/>
                        <a:ea typeface="Calibri"/>
                        <a:cs typeface="Arial"/>
                      </a:endParaRPr>
                    </a:p>
                  </a:txBody>
                  <a:tcPr marL="0" marR="0" marT="0" marB="0"/>
                </a:tc>
                <a:tc>
                  <a:txBody>
                    <a:bodyPr/>
                    <a:lstStyle/>
                    <a:p>
                      <a:pPr algn="ctr" rtl="1">
                        <a:spcAft>
                          <a:spcPts val="0"/>
                        </a:spcAft>
                      </a:pPr>
                      <a:r>
                        <a:rPr lang="he-IL" sz="3200" dirty="0">
                          <a:effectLst/>
                          <a:latin typeface="Calibri"/>
                          <a:ea typeface="Calibri"/>
                          <a:cs typeface="Arial"/>
                        </a:rPr>
                        <a:t>ניתוק מוחלט</a:t>
                      </a:r>
                    </a:p>
                    <a:p>
                      <a:pPr algn="ctr" rtl="1">
                        <a:spcAft>
                          <a:spcPts val="0"/>
                        </a:spcAft>
                      </a:pPr>
                      <a:r>
                        <a:rPr lang="he-IL" sz="3200" dirty="0">
                          <a:effectLst/>
                          <a:latin typeface="Calibri"/>
                          <a:ea typeface="Calibri"/>
                          <a:cs typeface="Arial"/>
                        </a:rPr>
                        <a:t>קיום מצוות מצומצם</a:t>
                      </a:r>
                      <a:endParaRPr lang="en-US" sz="3200" dirty="0">
                        <a:effectLst/>
                        <a:latin typeface="Calibri"/>
                        <a:ea typeface="Calibri"/>
                        <a:cs typeface="Arial"/>
                      </a:endParaRP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8147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he-IL" sz="6000" dirty="0">
                <a:latin typeface="Guttman-Aram" panose="02010401010101010101" pitchFamily="2" charset="-79"/>
                <a:cs typeface="Guttman-Aram" panose="02010401010101010101" pitchFamily="2" charset="-79"/>
              </a:rPr>
              <a:t>פתוח תפתח</a:t>
            </a:r>
          </a:p>
        </p:txBody>
      </p:sp>
      <p:sp>
        <p:nvSpPr>
          <p:cNvPr id="3" name="מציין מיקום תוכן 2"/>
          <p:cNvSpPr>
            <a:spLocks noGrp="1"/>
          </p:cNvSpPr>
          <p:nvPr>
            <p:ph idx="1"/>
          </p:nvPr>
        </p:nvSpPr>
        <p:spPr>
          <a:xfrm>
            <a:off x="1981200" y="1567334"/>
            <a:ext cx="8782594" cy="4525963"/>
          </a:xfrm>
        </p:spPr>
        <p:style>
          <a:lnRef idx="0">
            <a:schemeClr val="accent2"/>
          </a:lnRef>
          <a:fillRef idx="3">
            <a:schemeClr val="accent2"/>
          </a:fillRef>
          <a:effectRef idx="3">
            <a:schemeClr val="accent2"/>
          </a:effectRef>
          <a:fontRef idx="minor">
            <a:schemeClr val="lt1"/>
          </a:fontRef>
        </p:style>
        <p:txBody>
          <a:bodyPr>
            <a:normAutofit/>
          </a:bodyPr>
          <a:lstStyle/>
          <a:p>
            <a:r>
              <a:rPr lang="he-IL" sz="6600" dirty="0">
                <a:latin typeface="FrankRuehl" panose="020E0503060101010101" pitchFamily="34" charset="-79"/>
                <a:cs typeface="FrankRuehl" panose="020E0503060101010101" pitchFamily="34" charset="-79"/>
              </a:rPr>
              <a:t>שמיטת כספים</a:t>
            </a:r>
          </a:p>
          <a:p>
            <a:r>
              <a:rPr lang="he-IL" sz="6600" dirty="0">
                <a:latin typeface="FrankRuehl" panose="020E0503060101010101" pitchFamily="34" charset="-79"/>
                <a:cs typeface="FrankRuehl" panose="020E0503060101010101" pitchFamily="34" charset="-79"/>
              </a:rPr>
              <a:t>צדקה</a:t>
            </a:r>
          </a:p>
          <a:p>
            <a:r>
              <a:rPr lang="he-IL" sz="6600" dirty="0">
                <a:latin typeface="FrankRuehl" panose="020E0503060101010101" pitchFamily="34" charset="-79"/>
                <a:cs typeface="FrankRuehl" panose="020E0503060101010101" pitchFamily="34" charset="-79"/>
              </a:rPr>
              <a:t>הלנת שכר</a:t>
            </a:r>
          </a:p>
        </p:txBody>
      </p:sp>
      <p:sp>
        <p:nvSpPr>
          <p:cNvPr id="4" name="TextBox 3"/>
          <p:cNvSpPr txBox="1"/>
          <p:nvPr/>
        </p:nvSpPr>
        <p:spPr>
          <a:xfrm>
            <a:off x="1981201" y="1658983"/>
            <a:ext cx="4432662" cy="4031873"/>
          </a:xfrm>
          <a:prstGeom prst="rect">
            <a:avLst/>
          </a:prstGeom>
          <a:noFill/>
        </p:spPr>
        <p:txBody>
          <a:bodyPr wrap="square" rtlCol="1">
            <a:spAutoFit/>
          </a:bodyPr>
          <a:lstStyle/>
          <a:p>
            <a:r>
              <a:rPr lang="he-IL" sz="3200" b="1" dirty="0">
                <a:solidFill>
                  <a:prstClr val="black"/>
                </a:solidFill>
              </a:rPr>
              <a:t>דינים אלו באים להדגיש את התפיסה היהודית האומרת שלחזק (פיזית וכלכלית) יש </a:t>
            </a:r>
            <a:r>
              <a:rPr lang="he-IL" sz="3200" b="1" dirty="0">
                <a:solidFill>
                  <a:srgbClr val="FFFF00"/>
                </a:solidFill>
                <a:latin typeface="Guttman Yad-Brush" panose="02010401010101010101" pitchFamily="2" charset="-79"/>
                <a:cs typeface="Guttman Yad-Brush" panose="02010401010101010101" pitchFamily="2" charset="-79"/>
              </a:rPr>
              <a:t>אחריות</a:t>
            </a:r>
            <a:r>
              <a:rPr lang="he-IL" sz="3200" b="1" dirty="0">
                <a:solidFill>
                  <a:prstClr val="black"/>
                </a:solidFill>
              </a:rPr>
              <a:t> על החלש, לבין תפיסת </a:t>
            </a:r>
            <a:r>
              <a:rPr lang="he-IL" sz="3200" b="1" dirty="0" err="1">
                <a:solidFill>
                  <a:prstClr val="black"/>
                </a:solidFill>
              </a:rPr>
              <a:t>הע"ז</a:t>
            </a:r>
            <a:r>
              <a:rPr lang="he-IL" sz="3200" b="1" dirty="0">
                <a:solidFill>
                  <a:prstClr val="black"/>
                </a:solidFill>
              </a:rPr>
              <a:t> האומרת שלחזק יש </a:t>
            </a:r>
            <a:r>
              <a:rPr lang="he-IL" sz="3200" b="1" dirty="0">
                <a:solidFill>
                  <a:srgbClr val="FFFF00"/>
                </a:solidFill>
                <a:latin typeface="Guttman Yad-Brush" panose="02010401010101010101" pitchFamily="2" charset="-79"/>
                <a:cs typeface="Guttman Yad-Brush" panose="02010401010101010101" pitchFamily="2" charset="-79"/>
              </a:rPr>
              <a:t>יכולת וזכות </a:t>
            </a:r>
            <a:r>
              <a:rPr lang="he-IL" sz="3200" b="1" dirty="0">
                <a:solidFill>
                  <a:prstClr val="black"/>
                </a:solidFill>
              </a:rPr>
              <a:t>לנצל ולשעבד את החלש!!!</a:t>
            </a:r>
            <a:endParaRPr lang="en-US" sz="3200" dirty="0">
              <a:solidFill>
                <a:prstClr val="black"/>
              </a:solidFill>
            </a:endParaRPr>
          </a:p>
        </p:txBody>
      </p:sp>
    </p:spTree>
    <p:extLst>
      <p:ext uri="{BB962C8B-B14F-4D97-AF65-F5344CB8AC3E}">
        <p14:creationId xmlns:p14="http://schemas.microsoft.com/office/powerpoint/2010/main" val="335155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116632"/>
            <a:ext cx="8229600" cy="1143000"/>
          </a:xfrm>
        </p:spPr>
        <p:style>
          <a:lnRef idx="3">
            <a:schemeClr val="lt1"/>
          </a:lnRef>
          <a:fillRef idx="1">
            <a:schemeClr val="accent4"/>
          </a:fillRef>
          <a:effectRef idx="1">
            <a:schemeClr val="accent4"/>
          </a:effectRef>
          <a:fontRef idx="minor">
            <a:schemeClr val="lt1"/>
          </a:fontRef>
        </p:style>
        <p:txBody>
          <a:bodyPr>
            <a:normAutofit/>
          </a:bodyPr>
          <a:lstStyle/>
          <a:p>
            <a:r>
              <a:rPr lang="he-IL" sz="6000" dirty="0">
                <a:latin typeface="Guttman-Aram" panose="02010401010101010101" pitchFamily="2" charset="-79"/>
                <a:cs typeface="Guttman-Aram" panose="02010401010101010101" pitchFamily="2" charset="-79"/>
              </a:rPr>
              <a:t>שמיטת כספים</a:t>
            </a:r>
            <a:r>
              <a:rPr lang="he-IL" sz="3200" dirty="0">
                <a:latin typeface="Guttman-Aram" panose="02010401010101010101" pitchFamily="2" charset="-79"/>
                <a:cs typeface="Guttman-Aram" panose="02010401010101010101" pitchFamily="2" charset="-79"/>
              </a:rPr>
              <a:t>[טו, א-יא]</a:t>
            </a:r>
            <a:endParaRPr lang="he-IL" sz="6000" dirty="0">
              <a:latin typeface="Guttman-Aram" panose="02010401010101010101" pitchFamily="2" charset="-79"/>
              <a:cs typeface="Guttman-Aram" panose="02010401010101010101" pitchFamily="2" charset="-79"/>
            </a:endParaRPr>
          </a:p>
        </p:txBody>
      </p:sp>
      <p:sp>
        <p:nvSpPr>
          <p:cNvPr id="3" name="מציין מיקום תוכן 2"/>
          <p:cNvSpPr>
            <a:spLocks noGrp="1"/>
          </p:cNvSpPr>
          <p:nvPr>
            <p:ph idx="1"/>
          </p:nvPr>
        </p:nvSpPr>
        <p:spPr>
          <a:xfrm>
            <a:off x="1631504" y="1449977"/>
            <a:ext cx="8856984" cy="5291392"/>
          </a:xfrm>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he-IL" b="1" dirty="0">
                <a:solidFill>
                  <a:schemeClr val="tx1"/>
                </a:solidFill>
                <a:latin typeface="Guttman-Aram" panose="02010401010101010101" pitchFamily="2" charset="-79"/>
                <a:cs typeface="Guttman-Aram" panose="02010401010101010101" pitchFamily="2" charset="-79"/>
              </a:rPr>
              <a:t>א</a:t>
            </a:r>
            <a:r>
              <a:rPr lang="he-IL" dirty="0">
                <a:latin typeface="Guttman-Aram" panose="02010401010101010101" pitchFamily="2" charset="-79"/>
                <a:cs typeface="Guttman-Aram" panose="02010401010101010101" pitchFamily="2" charset="-79"/>
              </a:rPr>
              <a:t> מִקֵּץ שֶׁבַע שָׁנִים תַּעֲשֶׂה שְׁמִטָּה: </a:t>
            </a:r>
            <a:br>
              <a:rPr lang="he-IL" dirty="0">
                <a:latin typeface="Guttman-Aram" panose="02010401010101010101" pitchFamily="2" charset="-79"/>
                <a:cs typeface="Guttman-Aram" panose="02010401010101010101" pitchFamily="2" charset="-79"/>
              </a:rPr>
            </a:br>
            <a:r>
              <a:rPr lang="he-IL" b="1" dirty="0">
                <a:latin typeface="Guttman-Aram" panose="02010401010101010101" pitchFamily="2" charset="-79"/>
                <a:cs typeface="Guttman-Aram" panose="02010401010101010101" pitchFamily="2" charset="-79"/>
              </a:rPr>
              <a:t>ב</a:t>
            </a:r>
            <a:r>
              <a:rPr lang="he-IL" dirty="0">
                <a:latin typeface="Guttman-Aram" panose="02010401010101010101" pitchFamily="2" charset="-79"/>
                <a:cs typeface="Guttman-Aram" panose="02010401010101010101" pitchFamily="2" charset="-79"/>
              </a:rPr>
              <a:t> וְזֶה דְּבַר הַשְּׁמִטָּה שָׁמוֹט כָּל בַּעַל מַשֵּׁה יָדוֹ אֲשֶׁר </a:t>
            </a:r>
            <a:r>
              <a:rPr lang="he-IL" dirty="0" err="1">
                <a:latin typeface="Guttman-Aram" panose="02010401010101010101" pitchFamily="2" charset="-79"/>
                <a:cs typeface="Guttman-Aram" panose="02010401010101010101" pitchFamily="2" charset="-79"/>
              </a:rPr>
              <a:t>יַשֶּׁה</a:t>
            </a:r>
            <a:r>
              <a:rPr lang="he-IL" dirty="0">
                <a:latin typeface="Guttman-Aram" panose="02010401010101010101" pitchFamily="2" charset="-79"/>
                <a:cs typeface="Guttman-Aram" panose="02010401010101010101" pitchFamily="2" charset="-79"/>
              </a:rPr>
              <a:t> בְּרֵעֵהוּ לֹא </a:t>
            </a:r>
            <a:r>
              <a:rPr lang="he-IL" dirty="0" err="1">
                <a:latin typeface="Guttman-Aram" panose="02010401010101010101" pitchFamily="2" charset="-79"/>
                <a:cs typeface="Guttman-Aram" panose="02010401010101010101" pitchFamily="2" charset="-79"/>
              </a:rPr>
              <a:t>יִגֹּש</a:t>
            </a:r>
            <a:r>
              <a:rPr lang="he-IL" dirty="0">
                <a:latin typeface="Guttman-Aram" panose="02010401010101010101" pitchFamily="2" charset="-79"/>
                <a:cs typeface="Guttman-Aram" panose="02010401010101010101" pitchFamily="2" charset="-79"/>
              </a:rPr>
              <a:t>ׂ אֶת רֵעֵהוּ וְאֶת אָחִיו כִּי קָרָא שְׁמִטָּה לַה': </a:t>
            </a:r>
          </a:p>
          <a:p>
            <a:pPr marL="0" indent="0">
              <a:buNone/>
            </a:pPr>
            <a:br>
              <a:rPr lang="he-IL" dirty="0">
                <a:latin typeface="Guttman-Aram" panose="02010401010101010101" pitchFamily="2" charset="-79"/>
                <a:cs typeface="Guttman-Aram" panose="02010401010101010101" pitchFamily="2" charset="-79"/>
              </a:rPr>
            </a:br>
            <a:r>
              <a:rPr lang="he-IL" b="1" dirty="0">
                <a:latin typeface="Guttman-Aram" panose="02010401010101010101" pitchFamily="2" charset="-79"/>
                <a:cs typeface="Guttman-Aram" panose="02010401010101010101" pitchFamily="2" charset="-79"/>
              </a:rPr>
              <a:t>ט</a:t>
            </a:r>
            <a:r>
              <a:rPr lang="he-IL" dirty="0">
                <a:latin typeface="Guttman-Aram" panose="02010401010101010101" pitchFamily="2" charset="-79"/>
                <a:cs typeface="Guttman-Aram" panose="02010401010101010101" pitchFamily="2" charset="-79"/>
              </a:rPr>
              <a:t> הִשָּׁמֶר לְךָ פֶּן יִהְיֶה דָבָר עִם לְבָבְךָ </a:t>
            </a:r>
            <a:r>
              <a:rPr lang="he-IL" dirty="0" err="1">
                <a:latin typeface="Guttman-Aram" panose="02010401010101010101" pitchFamily="2" charset="-79"/>
                <a:cs typeface="Guttman-Aram" panose="02010401010101010101" pitchFamily="2" charset="-79"/>
              </a:rPr>
              <a:t>בְלִיַּעַל</a:t>
            </a:r>
            <a:r>
              <a:rPr lang="he-IL" dirty="0">
                <a:latin typeface="Guttman-Aram" panose="02010401010101010101" pitchFamily="2" charset="-79"/>
                <a:cs typeface="Guttman-Aram" panose="02010401010101010101" pitchFamily="2" charset="-79"/>
              </a:rPr>
              <a:t> </a:t>
            </a:r>
            <a:r>
              <a:rPr lang="he-IL" dirty="0" err="1">
                <a:latin typeface="Guttman-Aram" panose="02010401010101010101" pitchFamily="2" charset="-79"/>
                <a:cs typeface="Guttman-Aram" panose="02010401010101010101" pitchFamily="2" charset="-79"/>
              </a:rPr>
              <a:t>לֵאמֹר</a:t>
            </a:r>
            <a:r>
              <a:rPr lang="he-IL" dirty="0">
                <a:latin typeface="Guttman-Aram" panose="02010401010101010101" pitchFamily="2" charset="-79"/>
                <a:cs typeface="Guttman-Aram" panose="02010401010101010101" pitchFamily="2" charset="-79"/>
              </a:rPr>
              <a:t> קָרְבָה שְׁנַת הַשֶּׁבַע שְׁנַת הַשְּׁמִטָּה וְרָעָה עֵינְךָ בְּאָחִיךָ הָאֶבְיוֹן וְלֹא </a:t>
            </a:r>
            <a:r>
              <a:rPr lang="he-IL" dirty="0" err="1">
                <a:latin typeface="Guttman-Aram" panose="02010401010101010101" pitchFamily="2" charset="-79"/>
                <a:cs typeface="Guttman-Aram" panose="02010401010101010101" pitchFamily="2" charset="-79"/>
              </a:rPr>
              <a:t>תִתֵּן</a:t>
            </a:r>
            <a:r>
              <a:rPr lang="he-IL" dirty="0">
                <a:latin typeface="Guttman-Aram" panose="02010401010101010101" pitchFamily="2" charset="-79"/>
                <a:cs typeface="Guttman-Aram" panose="02010401010101010101" pitchFamily="2" charset="-79"/>
              </a:rPr>
              <a:t> לוֹ וְקָרָא עָלֶיךָ אֶל ה' וְהָיָה בְךָ חֵטְא: </a:t>
            </a:r>
            <a:br>
              <a:rPr lang="he-IL" dirty="0">
                <a:latin typeface="Guttman-Aram" panose="02010401010101010101" pitchFamily="2" charset="-79"/>
                <a:cs typeface="Guttman-Aram" panose="02010401010101010101" pitchFamily="2" charset="-79"/>
              </a:rPr>
            </a:br>
            <a:r>
              <a:rPr lang="he-IL" b="1" dirty="0">
                <a:latin typeface="Guttman-Aram" panose="02010401010101010101" pitchFamily="2" charset="-79"/>
                <a:cs typeface="Guttman-Aram" panose="02010401010101010101" pitchFamily="2" charset="-79"/>
              </a:rPr>
              <a:t>י</a:t>
            </a:r>
            <a:r>
              <a:rPr lang="he-IL" dirty="0">
                <a:latin typeface="Guttman-Aram" panose="02010401010101010101" pitchFamily="2" charset="-79"/>
                <a:cs typeface="Guttman-Aram" panose="02010401010101010101" pitchFamily="2" charset="-79"/>
              </a:rPr>
              <a:t> נָתוֹן </a:t>
            </a:r>
            <a:r>
              <a:rPr lang="he-IL" dirty="0" err="1">
                <a:latin typeface="Guttman-Aram" panose="02010401010101010101" pitchFamily="2" charset="-79"/>
                <a:cs typeface="Guttman-Aram" panose="02010401010101010101" pitchFamily="2" charset="-79"/>
              </a:rPr>
              <a:t>תִּתֵּן</a:t>
            </a:r>
            <a:r>
              <a:rPr lang="he-IL" dirty="0">
                <a:latin typeface="Guttman-Aram" panose="02010401010101010101" pitchFamily="2" charset="-79"/>
                <a:cs typeface="Guttman-Aram" panose="02010401010101010101" pitchFamily="2" charset="-79"/>
              </a:rPr>
              <a:t> לוֹ וְלֹא יֵרַע לְבָבְךָ בְּתִתְּךָ לוֹ כִּי בִּגְלַל הַדָּבָר הַזֶּה יְבָרֶכְךָ ה' </a:t>
            </a:r>
            <a:r>
              <a:rPr lang="he-IL" dirty="0" err="1">
                <a:latin typeface="Guttman-Aram" panose="02010401010101010101" pitchFamily="2" charset="-79"/>
                <a:cs typeface="Guttman-Aram" panose="02010401010101010101" pitchFamily="2" charset="-79"/>
              </a:rPr>
              <a:t>אלקיך</a:t>
            </a:r>
            <a:r>
              <a:rPr lang="he-IL" dirty="0">
                <a:latin typeface="Guttman-Aram" panose="02010401010101010101" pitchFamily="2" charset="-79"/>
                <a:cs typeface="Guttman-Aram" panose="02010401010101010101" pitchFamily="2" charset="-79"/>
              </a:rPr>
              <a:t> בְּכָל מַעֲשֶׂךָ וּבְכֹל מִשְׁלַח יָדֶךָ: </a:t>
            </a:r>
            <a:endParaRPr lang="en-US" dirty="0">
              <a:cs typeface="Guttman-Aram" panose="02010401010101010101" pitchFamily="2" charset="-79"/>
            </a:endParaRPr>
          </a:p>
        </p:txBody>
      </p:sp>
    </p:spTree>
    <p:extLst>
      <p:ext uri="{BB962C8B-B14F-4D97-AF65-F5344CB8AC3E}">
        <p14:creationId xmlns:p14="http://schemas.microsoft.com/office/powerpoint/2010/main" val="227762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116632"/>
            <a:ext cx="8229600" cy="1143000"/>
          </a:xfrm>
        </p:spPr>
        <p:style>
          <a:lnRef idx="3">
            <a:schemeClr val="lt1"/>
          </a:lnRef>
          <a:fillRef idx="1">
            <a:schemeClr val="accent4"/>
          </a:fillRef>
          <a:effectRef idx="1">
            <a:schemeClr val="accent4"/>
          </a:effectRef>
          <a:fontRef idx="minor">
            <a:schemeClr val="lt1"/>
          </a:fontRef>
        </p:style>
        <p:txBody>
          <a:bodyPr>
            <a:normAutofit/>
          </a:bodyPr>
          <a:lstStyle/>
          <a:p>
            <a:r>
              <a:rPr lang="he-IL" sz="6000" dirty="0">
                <a:latin typeface="Guttman-Aram" panose="02010401010101010101" pitchFamily="2" charset="-79"/>
                <a:cs typeface="Guttman-Aram" panose="02010401010101010101" pitchFamily="2" charset="-79"/>
              </a:rPr>
              <a:t>שמיטת כספים</a:t>
            </a:r>
            <a:r>
              <a:rPr lang="he-IL" sz="3200" dirty="0">
                <a:latin typeface="Guttman-Aram" panose="02010401010101010101" pitchFamily="2" charset="-79"/>
                <a:cs typeface="Guttman-Aram" panose="02010401010101010101" pitchFamily="2" charset="-79"/>
              </a:rPr>
              <a:t>[טו, א-יא]</a:t>
            </a:r>
            <a:endParaRPr lang="he-IL" sz="6000" dirty="0">
              <a:latin typeface="Guttman-Aram" panose="02010401010101010101" pitchFamily="2" charset="-79"/>
              <a:cs typeface="Guttman-Aram" panose="02010401010101010101" pitchFamily="2" charset="-79"/>
            </a:endParaRPr>
          </a:p>
        </p:txBody>
      </p:sp>
      <p:sp>
        <p:nvSpPr>
          <p:cNvPr id="3" name="מציין מיקום תוכן 2"/>
          <p:cNvSpPr>
            <a:spLocks noGrp="1"/>
          </p:cNvSpPr>
          <p:nvPr>
            <p:ph idx="1"/>
          </p:nvPr>
        </p:nvSpPr>
        <p:spPr>
          <a:xfrm>
            <a:off x="1631504" y="1351310"/>
            <a:ext cx="8856984" cy="5390059"/>
          </a:xfrm>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he-IL" sz="3600" dirty="0"/>
              <a:t>כל הלוואה מתבטלת בסוף שנת השמיטה. (ר"ה של השנה השמינית) </a:t>
            </a:r>
            <a:endParaRPr lang="en-US" sz="3600" dirty="0"/>
          </a:p>
          <a:p>
            <a:r>
              <a:rPr lang="he-IL" sz="3600" dirty="0"/>
              <a:t>אזהרה: שלא </a:t>
            </a:r>
            <a:r>
              <a:rPr lang="he-IL" sz="3600" dirty="0" err="1"/>
              <a:t>להמנע</a:t>
            </a:r>
            <a:r>
              <a:rPr lang="he-IL" sz="3600" dirty="0"/>
              <a:t> מלהלווֹת מחשש שלא יוחזר החוב (</a:t>
            </a:r>
            <a:r>
              <a:rPr lang="he-IL" sz="3600" dirty="0" err="1">
                <a:latin typeface="Guttman Stam1" panose="02010401010101010101" pitchFamily="2" charset="-79"/>
                <a:cs typeface="Guttman Stam1" panose="02010401010101010101" pitchFamily="2" charset="-79"/>
              </a:rPr>
              <a:t>בְלִיַּעַל</a:t>
            </a:r>
            <a:r>
              <a:rPr lang="he-IL" sz="3600" dirty="0"/>
              <a:t>).</a:t>
            </a:r>
            <a:endParaRPr lang="en-US" sz="3600" dirty="0"/>
          </a:p>
          <a:p>
            <a:pPr marL="0" indent="0">
              <a:buNone/>
            </a:pPr>
            <a:r>
              <a:rPr lang="he-IL" sz="3600" dirty="0"/>
              <a:t>טעמי המצווה:</a:t>
            </a:r>
            <a:endParaRPr lang="en-US" sz="3600" dirty="0"/>
          </a:p>
          <a:p>
            <a:pPr marL="457200" indent="-457200">
              <a:buAutoNum type="arabicPeriod"/>
            </a:pPr>
            <a:r>
              <a:rPr lang="he-IL" sz="3600" dirty="0"/>
              <a:t>האדם צריך להבין שהוא עראי בעולם, והמטרה אינה לצבור ממון (רבי יונתן </a:t>
            </a:r>
            <a:r>
              <a:rPr lang="he-IL" sz="3600" dirty="0" err="1"/>
              <a:t>אייבשיץ</a:t>
            </a:r>
            <a:r>
              <a:rPr lang="he-IL" sz="3600" dirty="0"/>
              <a:t>) </a:t>
            </a:r>
          </a:p>
          <a:p>
            <a:pPr marL="457200" indent="-457200">
              <a:buAutoNum type="arabicPeriod"/>
            </a:pPr>
            <a:r>
              <a:rPr lang="he-IL" sz="3600" dirty="0"/>
              <a:t>חיבור ליסוד החסד שהוא ההנהגה האלוקית הרצויה (הרב קוק)</a:t>
            </a:r>
            <a:endParaRPr lang="en-US" sz="3600" dirty="0"/>
          </a:p>
        </p:txBody>
      </p:sp>
    </p:spTree>
    <p:extLst>
      <p:ext uri="{BB962C8B-B14F-4D97-AF65-F5344CB8AC3E}">
        <p14:creationId xmlns:p14="http://schemas.microsoft.com/office/powerpoint/2010/main" val="578259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116632"/>
            <a:ext cx="8229600" cy="1143000"/>
          </a:xfrm>
        </p:spPr>
        <p:style>
          <a:lnRef idx="3">
            <a:schemeClr val="lt1"/>
          </a:lnRef>
          <a:fillRef idx="1">
            <a:schemeClr val="accent4"/>
          </a:fillRef>
          <a:effectRef idx="1">
            <a:schemeClr val="accent4"/>
          </a:effectRef>
          <a:fontRef idx="minor">
            <a:schemeClr val="lt1"/>
          </a:fontRef>
        </p:style>
        <p:txBody>
          <a:bodyPr>
            <a:normAutofit/>
          </a:bodyPr>
          <a:lstStyle/>
          <a:p>
            <a:r>
              <a:rPr lang="he-IL" sz="6000" dirty="0">
                <a:latin typeface="Guttman-Aram" panose="02010401010101010101" pitchFamily="2" charset="-79"/>
                <a:cs typeface="Guttman-Aram" panose="02010401010101010101" pitchFamily="2" charset="-79"/>
              </a:rPr>
              <a:t>צדקה </a:t>
            </a:r>
            <a:r>
              <a:rPr lang="he-IL" sz="3200" dirty="0">
                <a:latin typeface="Guttman-Aram" panose="02010401010101010101" pitchFamily="2" charset="-79"/>
                <a:cs typeface="Guttman-Aram" panose="02010401010101010101" pitchFamily="2" charset="-79"/>
              </a:rPr>
              <a:t>[טו, ז-יא]</a:t>
            </a:r>
            <a:endParaRPr lang="he-IL" sz="6000" dirty="0">
              <a:latin typeface="Guttman-Aram" panose="02010401010101010101" pitchFamily="2" charset="-79"/>
              <a:cs typeface="Guttman-Aram" panose="02010401010101010101" pitchFamily="2" charset="-79"/>
            </a:endParaRPr>
          </a:p>
        </p:txBody>
      </p:sp>
      <p:sp>
        <p:nvSpPr>
          <p:cNvPr id="3" name="מציין מיקום תוכן 2"/>
          <p:cNvSpPr>
            <a:spLocks noGrp="1"/>
          </p:cNvSpPr>
          <p:nvPr>
            <p:ph idx="1"/>
          </p:nvPr>
        </p:nvSpPr>
        <p:spPr>
          <a:xfrm>
            <a:off x="1631504" y="1285995"/>
            <a:ext cx="8856984" cy="5390059"/>
          </a:xfrm>
        </p:spPr>
        <p:style>
          <a:lnRef idx="0">
            <a:schemeClr val="accent2"/>
          </a:lnRef>
          <a:fillRef idx="3">
            <a:schemeClr val="accent2"/>
          </a:fillRef>
          <a:effectRef idx="3">
            <a:schemeClr val="accent2"/>
          </a:effectRef>
          <a:fontRef idx="minor">
            <a:schemeClr val="lt1"/>
          </a:fontRef>
        </p:style>
        <p:txBody>
          <a:bodyPr>
            <a:noAutofit/>
          </a:bodyPr>
          <a:lstStyle/>
          <a:p>
            <a:r>
              <a:rPr lang="he-IL" sz="2800" dirty="0"/>
              <a:t>מצווֹת עֲשֵׂה: </a:t>
            </a:r>
            <a:endParaRPr lang="en-US" sz="2800" dirty="0"/>
          </a:p>
          <a:p>
            <a:pPr lvl="1"/>
            <a:r>
              <a:rPr lang="he-IL" dirty="0"/>
              <a:t>לתת צדקה לעני. </a:t>
            </a:r>
          </a:p>
          <a:p>
            <a:pPr lvl="2"/>
            <a:r>
              <a:rPr lang="he-IL" dirty="0"/>
              <a:t>"פָתֹחַ תִּפְתַּח אֶת יָדְך" (פס' ח)</a:t>
            </a:r>
          </a:p>
          <a:p>
            <a:pPr lvl="2"/>
            <a:r>
              <a:rPr lang="he-IL" dirty="0"/>
              <a:t>"נָתוֹן </a:t>
            </a:r>
            <a:r>
              <a:rPr lang="he-IL" dirty="0" err="1"/>
              <a:t>תִּתֵּן</a:t>
            </a:r>
            <a:r>
              <a:rPr lang="he-IL" dirty="0"/>
              <a:t>" (פס' י)</a:t>
            </a:r>
          </a:p>
          <a:p>
            <a:pPr lvl="2"/>
            <a:r>
              <a:rPr lang="he-IL" dirty="0"/>
              <a:t>"פָּתֹחַ תִּפְתַּח אֶת יָדְך" (פס' יא).</a:t>
            </a:r>
            <a:endParaRPr lang="en-US" dirty="0"/>
          </a:p>
          <a:p>
            <a:pPr lvl="1"/>
            <a:r>
              <a:rPr lang="he-IL" dirty="0"/>
              <a:t>להלוות לעני. </a:t>
            </a:r>
          </a:p>
          <a:p>
            <a:pPr lvl="2"/>
            <a:r>
              <a:rPr lang="he-IL" dirty="0"/>
              <a:t>"הַעֲבֵט תַּעֲבִיטֶנּוּ דֵּי מַחְסֹרוֹ אֲשֶׁר יֶחְסַר לוֹ" (פס' ח).</a:t>
            </a:r>
            <a:endParaRPr lang="en-US" dirty="0"/>
          </a:p>
          <a:p>
            <a:r>
              <a:rPr lang="he-IL" sz="2800" dirty="0"/>
              <a:t>מצוַת לא תעשה: </a:t>
            </a:r>
            <a:r>
              <a:rPr lang="he-IL" sz="2400" dirty="0"/>
              <a:t> </a:t>
            </a:r>
          </a:p>
          <a:p>
            <a:pPr lvl="1"/>
            <a:r>
              <a:rPr lang="he-IL" dirty="0"/>
              <a:t>שלא </a:t>
            </a:r>
            <a:r>
              <a:rPr lang="he-IL" dirty="0" err="1"/>
              <a:t>להמנע</a:t>
            </a:r>
            <a:r>
              <a:rPr lang="he-IL" dirty="0"/>
              <a:t> מלתת צדקה</a:t>
            </a:r>
          </a:p>
          <a:p>
            <a:pPr lvl="2"/>
            <a:r>
              <a:rPr lang="he-IL" dirty="0"/>
              <a:t>"לֹא תְאַמֵּץ אֶת לְבָבְך" (פס' ז')</a:t>
            </a:r>
          </a:p>
          <a:p>
            <a:pPr lvl="2"/>
            <a:r>
              <a:rPr lang="he-IL" dirty="0"/>
              <a:t>"לֹא תִקְפֹּץ אֶת יָדְך" (פסוק ז) </a:t>
            </a:r>
          </a:p>
          <a:p>
            <a:pPr lvl="2"/>
            <a:r>
              <a:rPr lang="he-IL" dirty="0"/>
              <a:t>"הִשָּׁמֶר לְך פֶּן" וכו' (פסוק ט).</a:t>
            </a:r>
            <a:endParaRPr lang="en-US" dirty="0"/>
          </a:p>
        </p:txBody>
      </p:sp>
    </p:spTree>
    <p:extLst>
      <p:ext uri="{BB962C8B-B14F-4D97-AF65-F5344CB8AC3E}">
        <p14:creationId xmlns:p14="http://schemas.microsoft.com/office/powerpoint/2010/main" val="39918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116632"/>
            <a:ext cx="8229600" cy="1143000"/>
          </a:xfrm>
        </p:spPr>
        <p:style>
          <a:lnRef idx="3">
            <a:schemeClr val="lt1"/>
          </a:lnRef>
          <a:fillRef idx="1">
            <a:schemeClr val="accent4"/>
          </a:fillRef>
          <a:effectRef idx="1">
            <a:schemeClr val="accent4"/>
          </a:effectRef>
          <a:fontRef idx="minor">
            <a:schemeClr val="lt1"/>
          </a:fontRef>
        </p:style>
        <p:txBody>
          <a:bodyPr>
            <a:normAutofit/>
          </a:bodyPr>
          <a:lstStyle/>
          <a:p>
            <a:r>
              <a:rPr lang="he-IL" sz="6000" dirty="0">
                <a:latin typeface="Guttman-Aram" panose="02010401010101010101" pitchFamily="2" charset="-79"/>
                <a:cs typeface="Guttman-Aram" panose="02010401010101010101" pitchFamily="2" charset="-79"/>
              </a:rPr>
              <a:t>צדקה </a:t>
            </a:r>
            <a:r>
              <a:rPr lang="he-IL" sz="3200" dirty="0">
                <a:latin typeface="Guttman-Aram" panose="02010401010101010101" pitchFamily="2" charset="-79"/>
                <a:cs typeface="Guttman-Aram" panose="02010401010101010101" pitchFamily="2" charset="-79"/>
              </a:rPr>
              <a:t>[טו, ז-יא]</a:t>
            </a:r>
            <a:endParaRPr lang="he-IL" sz="6000" dirty="0">
              <a:latin typeface="Guttman-Aram" panose="02010401010101010101" pitchFamily="2" charset="-79"/>
              <a:cs typeface="Guttman-Aram" panose="02010401010101010101" pitchFamily="2" charset="-79"/>
            </a:endParaRPr>
          </a:p>
        </p:txBody>
      </p:sp>
      <p:sp>
        <p:nvSpPr>
          <p:cNvPr id="3" name="מציין מיקום תוכן 2"/>
          <p:cNvSpPr>
            <a:spLocks noGrp="1"/>
          </p:cNvSpPr>
          <p:nvPr>
            <p:ph idx="1"/>
          </p:nvPr>
        </p:nvSpPr>
        <p:spPr>
          <a:xfrm>
            <a:off x="535577" y="1351310"/>
            <a:ext cx="10724605" cy="5390059"/>
          </a:xfrm>
        </p:spPr>
        <p:style>
          <a:lnRef idx="0">
            <a:schemeClr val="accent2"/>
          </a:lnRef>
          <a:fillRef idx="3">
            <a:schemeClr val="accent2"/>
          </a:fillRef>
          <a:effectRef idx="3">
            <a:schemeClr val="accent2"/>
          </a:effectRef>
          <a:fontRef idx="minor">
            <a:schemeClr val="lt1"/>
          </a:fontRef>
        </p:style>
        <p:txBody>
          <a:bodyPr>
            <a:noAutofit/>
          </a:bodyPr>
          <a:lstStyle/>
          <a:p>
            <a:pPr marL="0" indent="0">
              <a:buNone/>
            </a:pPr>
            <a:r>
              <a:rPr lang="he-IL" dirty="0"/>
              <a:t>1) "פָּתֹחַ תִּפְתַּח" צריך לתת צדקה אפילו כמה פעמים לאותו עני.(רש"י)</a:t>
            </a:r>
            <a:endParaRPr lang="en-US" dirty="0"/>
          </a:p>
          <a:p>
            <a:pPr marL="0" indent="0">
              <a:buNone/>
            </a:pPr>
            <a:r>
              <a:rPr lang="he-IL" dirty="0"/>
              <a:t>2) "וְהַעֲבֵט תַּעֲבִיטֶנּוּ" אדם שאינו רוצה לקבל צדקה במתנה תֵן לו </a:t>
            </a:r>
            <a:r>
              <a:rPr lang="he-IL" dirty="0" err="1"/>
              <a:t>הַלְוָאָה</a:t>
            </a:r>
            <a:r>
              <a:rPr lang="he-IL" dirty="0"/>
              <a:t>.</a:t>
            </a:r>
            <a:endParaRPr lang="en-US" dirty="0"/>
          </a:p>
          <a:p>
            <a:pPr marL="0" indent="0">
              <a:buNone/>
            </a:pPr>
            <a:r>
              <a:rPr lang="he-IL" dirty="0"/>
              <a:t>3) "דֵּי מַחְסֹרוֹ" אין ציווי להעשיר את מקבל הצדקה.</a:t>
            </a:r>
            <a:endParaRPr lang="en-US" dirty="0"/>
          </a:p>
          <a:p>
            <a:pPr marL="0" indent="0">
              <a:buNone/>
            </a:pPr>
            <a:r>
              <a:rPr lang="he-IL" dirty="0"/>
              <a:t>4) "אֲשֶׁר יֶחְסַר </a:t>
            </a:r>
            <a:r>
              <a:rPr lang="he-IL" b="1" dirty="0"/>
              <a:t>לוֹ</a:t>
            </a:r>
            <a:r>
              <a:rPr lang="he-IL" dirty="0"/>
              <a:t>" צריך לתת לאדם על פי הצרכים החסרים </a:t>
            </a:r>
            <a:r>
              <a:rPr lang="he-IL" b="1" dirty="0"/>
              <a:t>לו</a:t>
            </a:r>
            <a:r>
              <a:rPr lang="he-IL" dirty="0"/>
              <a:t>, היכולים לכלול גם דאגה להחזירו אותוֹ לרמת החיים אליה היה רגיל.</a:t>
            </a:r>
          </a:p>
          <a:p>
            <a:pPr marL="0" indent="0">
              <a:buNone/>
            </a:pPr>
            <a:r>
              <a:rPr lang="he-IL" dirty="0"/>
              <a:t>5) יש דַרְגוֹת במצוַות הצדקה (8 דרגות). ככל שהשמירה על כבוד העני גבוהה יותר – כך המצווה טובה יותר</a:t>
            </a:r>
            <a:endParaRPr lang="en-US" dirty="0"/>
          </a:p>
        </p:txBody>
      </p:sp>
    </p:spTree>
    <p:extLst>
      <p:ext uri="{BB962C8B-B14F-4D97-AF65-F5344CB8AC3E}">
        <p14:creationId xmlns:p14="http://schemas.microsoft.com/office/powerpoint/2010/main" val="2335602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116632"/>
            <a:ext cx="8229600" cy="1143000"/>
          </a:xfrm>
        </p:spPr>
        <p:style>
          <a:lnRef idx="3">
            <a:schemeClr val="lt1"/>
          </a:lnRef>
          <a:fillRef idx="1">
            <a:schemeClr val="accent4"/>
          </a:fillRef>
          <a:effectRef idx="1">
            <a:schemeClr val="accent4"/>
          </a:effectRef>
          <a:fontRef idx="minor">
            <a:schemeClr val="lt1"/>
          </a:fontRef>
        </p:style>
        <p:txBody>
          <a:bodyPr>
            <a:normAutofit/>
          </a:bodyPr>
          <a:lstStyle/>
          <a:p>
            <a:r>
              <a:rPr lang="he-IL" sz="6000" dirty="0">
                <a:latin typeface="Guttman-Aram" panose="02010401010101010101" pitchFamily="2" charset="-79"/>
                <a:cs typeface="Guttman-Aram" panose="02010401010101010101" pitchFamily="2" charset="-79"/>
              </a:rPr>
              <a:t>נשך וריבית </a:t>
            </a:r>
            <a:r>
              <a:rPr lang="he-IL" sz="3200" dirty="0">
                <a:latin typeface="Guttman-Aram" panose="02010401010101010101" pitchFamily="2" charset="-79"/>
                <a:cs typeface="Guttman-Aram" panose="02010401010101010101" pitchFamily="2" charset="-79"/>
              </a:rPr>
              <a:t>[</a:t>
            </a:r>
            <a:r>
              <a:rPr lang="he-IL" sz="3200" dirty="0" err="1">
                <a:latin typeface="Guttman-Aram" panose="02010401010101010101" pitchFamily="2" charset="-79"/>
                <a:cs typeface="Guttman-Aram" panose="02010401010101010101" pitchFamily="2" charset="-79"/>
              </a:rPr>
              <a:t>כג</a:t>
            </a:r>
            <a:r>
              <a:rPr lang="he-IL" sz="3200" dirty="0">
                <a:latin typeface="Guttman-Aram" panose="02010401010101010101" pitchFamily="2" charset="-79"/>
                <a:cs typeface="Guttman-Aram" panose="02010401010101010101" pitchFamily="2" charset="-79"/>
              </a:rPr>
              <a:t>, כ-</a:t>
            </a:r>
            <a:r>
              <a:rPr lang="he-IL" sz="3200" dirty="0" err="1">
                <a:latin typeface="Guttman-Aram" panose="02010401010101010101" pitchFamily="2" charset="-79"/>
                <a:cs typeface="Guttman-Aram" panose="02010401010101010101" pitchFamily="2" charset="-79"/>
              </a:rPr>
              <a:t>כא</a:t>
            </a:r>
            <a:r>
              <a:rPr lang="he-IL" sz="3200" dirty="0">
                <a:latin typeface="Guttman-Aram" panose="02010401010101010101" pitchFamily="2" charset="-79"/>
                <a:cs typeface="Guttman-Aram" panose="02010401010101010101" pitchFamily="2" charset="-79"/>
              </a:rPr>
              <a:t>]</a:t>
            </a:r>
            <a:endParaRPr lang="he-IL" sz="6000" dirty="0">
              <a:latin typeface="Guttman-Aram" panose="02010401010101010101" pitchFamily="2" charset="-79"/>
              <a:cs typeface="Guttman-Aram" panose="02010401010101010101" pitchFamily="2" charset="-79"/>
            </a:endParaRPr>
          </a:p>
        </p:txBody>
      </p:sp>
      <p:sp>
        <p:nvSpPr>
          <p:cNvPr id="3" name="מציין מיקום תוכן 2"/>
          <p:cNvSpPr>
            <a:spLocks noGrp="1"/>
          </p:cNvSpPr>
          <p:nvPr>
            <p:ph idx="1"/>
          </p:nvPr>
        </p:nvSpPr>
        <p:spPr>
          <a:xfrm>
            <a:off x="613954" y="2339344"/>
            <a:ext cx="10998926" cy="4165962"/>
          </a:xfrm>
        </p:spPr>
        <p:style>
          <a:lnRef idx="0">
            <a:schemeClr val="accent2"/>
          </a:lnRef>
          <a:fillRef idx="3">
            <a:schemeClr val="accent2"/>
          </a:fillRef>
          <a:effectRef idx="3">
            <a:schemeClr val="accent2"/>
          </a:effectRef>
          <a:fontRef idx="minor">
            <a:schemeClr val="lt1"/>
          </a:fontRef>
        </p:style>
        <p:txBody>
          <a:bodyPr>
            <a:normAutofit fontScale="62500" lnSpcReduction="20000"/>
          </a:bodyPr>
          <a:lstStyle/>
          <a:p>
            <a:r>
              <a:rPr lang="he-IL" sz="5400" dirty="0"/>
              <a:t>אסור להלוות לאדם ולאַחַר הזמן שנקבע, לקבל סכום גדול יותר. "נשך" מלשון נשיכה.</a:t>
            </a:r>
            <a:endParaRPr lang="en-US" sz="5400" dirty="0"/>
          </a:p>
          <a:p>
            <a:pPr lvl="0"/>
            <a:r>
              <a:rPr lang="he-IL" sz="5400" dirty="0"/>
              <a:t>איסור נשך מיישם את עקרון החסד ואין הוא עבירה מוסרית (משום שנעשה בהסכמה)</a:t>
            </a:r>
            <a:endParaRPr lang="en-US" sz="5400" dirty="0"/>
          </a:p>
          <a:p>
            <a:r>
              <a:rPr lang="he-IL" sz="5400" dirty="0"/>
              <a:t>איסור נשך מלמד את האדם שהרכוש שייך לה' וממנו הוא בא.</a:t>
            </a:r>
            <a:endParaRPr lang="en-US" sz="5400" dirty="0"/>
          </a:p>
          <a:p>
            <a:pPr lvl="0"/>
            <a:r>
              <a:rPr lang="he-IL" sz="5400" dirty="0"/>
              <a:t>חל גם על המלווה וגם על הלווה.</a:t>
            </a:r>
            <a:endParaRPr lang="en-US" sz="5400" dirty="0"/>
          </a:p>
          <a:p>
            <a:pPr lvl="0"/>
            <a:r>
              <a:rPr lang="he-IL" sz="5400" dirty="0"/>
              <a:t>מותר </a:t>
            </a:r>
            <a:r>
              <a:rPr lang="he-IL" sz="5400" dirty="0" err="1"/>
              <a:t>להשיך</a:t>
            </a:r>
            <a:r>
              <a:rPr lang="he-IL" sz="5400" dirty="0"/>
              <a:t> לגוי.</a:t>
            </a:r>
            <a:endParaRPr lang="en-US" sz="5400" dirty="0"/>
          </a:p>
          <a:p>
            <a:pPr lvl="0"/>
            <a:r>
              <a:rPr lang="he-IL" sz="5400" dirty="0" err="1"/>
              <a:t>מצויינת</a:t>
            </a:r>
            <a:r>
              <a:rPr lang="he-IL" sz="5400" dirty="0"/>
              <a:t> ברכה למי שיקיים את האיסור.</a:t>
            </a:r>
            <a:endParaRPr lang="en-US" sz="5400" dirty="0"/>
          </a:p>
        </p:txBody>
      </p:sp>
      <p:sp>
        <p:nvSpPr>
          <p:cNvPr id="4" name="מלבן 3"/>
          <p:cNvSpPr/>
          <p:nvPr/>
        </p:nvSpPr>
        <p:spPr>
          <a:xfrm>
            <a:off x="1703512" y="1268760"/>
            <a:ext cx="8640960" cy="1015663"/>
          </a:xfrm>
          <a:prstGeom prst="rect">
            <a:avLst/>
          </a:prstGeom>
        </p:spPr>
        <p:txBody>
          <a:bodyPr wrap="square">
            <a:spAutoFit/>
          </a:bodyPr>
          <a:lstStyle/>
          <a:p>
            <a:r>
              <a:rPr lang="he-IL" sz="2000" dirty="0">
                <a:solidFill>
                  <a:prstClr val="black"/>
                </a:solidFill>
                <a:latin typeface="Guttman Stam1" panose="02010401010101010101" pitchFamily="2" charset="-79"/>
                <a:cs typeface="Guttman Stam1" panose="02010401010101010101" pitchFamily="2" charset="-79"/>
              </a:rPr>
              <a:t>לֹא </a:t>
            </a:r>
            <a:r>
              <a:rPr lang="he-IL" sz="2000" dirty="0" err="1">
                <a:solidFill>
                  <a:prstClr val="black"/>
                </a:solidFill>
                <a:latin typeface="Guttman Stam1" panose="02010401010101010101" pitchFamily="2" charset="-79"/>
                <a:cs typeface="Guttman Stam1" panose="02010401010101010101" pitchFamily="2" charset="-79"/>
              </a:rPr>
              <a:t>תַשִּׁיך</a:t>
            </a:r>
            <a:r>
              <a:rPr lang="he-IL" sz="2000" dirty="0">
                <a:solidFill>
                  <a:prstClr val="black"/>
                </a:solidFill>
                <a:latin typeface="Guttman Stam1" panose="02010401010101010101" pitchFamily="2" charset="-79"/>
                <a:cs typeface="Guttman Stam1" panose="02010401010101010101" pitchFamily="2" charset="-79"/>
              </a:rPr>
              <a:t>ְ לְאָחִיךָ נֶשֶׁךְ כֶּסֶף נֶשֶׁךְ אֹכֶל נֶשֶׁךְ כָּל דָּבָר אֲשֶׁר </a:t>
            </a:r>
            <a:r>
              <a:rPr lang="he-IL" sz="2000" dirty="0" err="1">
                <a:solidFill>
                  <a:prstClr val="black"/>
                </a:solidFill>
                <a:latin typeface="Guttman Stam1" panose="02010401010101010101" pitchFamily="2" charset="-79"/>
                <a:cs typeface="Guttman Stam1" panose="02010401010101010101" pitchFamily="2" charset="-79"/>
              </a:rPr>
              <a:t>יִשָּׁך</a:t>
            </a:r>
            <a:r>
              <a:rPr lang="he-IL" sz="2000" dirty="0">
                <a:solidFill>
                  <a:prstClr val="black"/>
                </a:solidFill>
                <a:latin typeface="Guttman Stam1" panose="02010401010101010101" pitchFamily="2" charset="-79"/>
                <a:cs typeface="Guttman Stam1" panose="02010401010101010101" pitchFamily="2" charset="-79"/>
              </a:rPr>
              <a:t>ְ:</a:t>
            </a:r>
          </a:p>
          <a:p>
            <a:r>
              <a:rPr lang="he-IL" sz="2000" dirty="0" err="1">
                <a:solidFill>
                  <a:prstClr val="black"/>
                </a:solidFill>
                <a:latin typeface="Guttman Stam1" panose="02010401010101010101" pitchFamily="2" charset="-79"/>
                <a:cs typeface="Guttman Stam1" panose="02010401010101010101" pitchFamily="2" charset="-79"/>
              </a:rPr>
              <a:t>לַנָּכְרִי</a:t>
            </a:r>
            <a:r>
              <a:rPr lang="he-IL" sz="2000" dirty="0">
                <a:solidFill>
                  <a:prstClr val="black"/>
                </a:solidFill>
                <a:latin typeface="Guttman Stam1" panose="02010401010101010101" pitchFamily="2" charset="-79"/>
                <a:cs typeface="Guttman Stam1" panose="02010401010101010101" pitchFamily="2" charset="-79"/>
              </a:rPr>
              <a:t> </a:t>
            </a:r>
            <a:r>
              <a:rPr lang="he-IL" sz="2000" dirty="0" err="1">
                <a:solidFill>
                  <a:prstClr val="black"/>
                </a:solidFill>
                <a:latin typeface="Guttman Stam1" panose="02010401010101010101" pitchFamily="2" charset="-79"/>
                <a:cs typeface="Guttman Stam1" panose="02010401010101010101" pitchFamily="2" charset="-79"/>
              </a:rPr>
              <a:t>תַשִּׁיך</a:t>
            </a:r>
            <a:r>
              <a:rPr lang="he-IL" sz="2000" dirty="0">
                <a:solidFill>
                  <a:prstClr val="black"/>
                </a:solidFill>
                <a:latin typeface="Guttman Stam1" panose="02010401010101010101" pitchFamily="2" charset="-79"/>
                <a:cs typeface="Guttman Stam1" panose="02010401010101010101" pitchFamily="2" charset="-79"/>
              </a:rPr>
              <a:t>ְ וּלְאָחִיךָ לֹא </a:t>
            </a:r>
            <a:r>
              <a:rPr lang="he-IL" sz="2000" dirty="0" err="1">
                <a:solidFill>
                  <a:prstClr val="black"/>
                </a:solidFill>
                <a:latin typeface="Guttman Stam1" panose="02010401010101010101" pitchFamily="2" charset="-79"/>
                <a:cs typeface="Guttman Stam1" panose="02010401010101010101" pitchFamily="2" charset="-79"/>
              </a:rPr>
              <a:t>תַשִּׁיך</a:t>
            </a:r>
            <a:r>
              <a:rPr lang="he-IL" sz="2000" dirty="0">
                <a:solidFill>
                  <a:prstClr val="black"/>
                </a:solidFill>
                <a:latin typeface="Guttman Stam1" panose="02010401010101010101" pitchFamily="2" charset="-79"/>
                <a:cs typeface="Guttman Stam1" panose="02010401010101010101" pitchFamily="2" charset="-79"/>
              </a:rPr>
              <a:t>ְ לְמַעַן יְבָרֶכְךָ ה' </a:t>
            </a:r>
            <a:r>
              <a:rPr lang="he-IL" sz="2000" dirty="0" err="1">
                <a:solidFill>
                  <a:prstClr val="black"/>
                </a:solidFill>
                <a:latin typeface="Guttman Stam1" panose="02010401010101010101" pitchFamily="2" charset="-79"/>
                <a:cs typeface="Guttman Stam1" panose="02010401010101010101" pitchFamily="2" charset="-79"/>
              </a:rPr>
              <a:t>אלקיך</a:t>
            </a:r>
            <a:r>
              <a:rPr lang="he-IL" sz="2000" dirty="0">
                <a:solidFill>
                  <a:prstClr val="black"/>
                </a:solidFill>
                <a:latin typeface="Guttman Stam1" panose="02010401010101010101" pitchFamily="2" charset="-79"/>
                <a:cs typeface="Guttman Stam1" panose="02010401010101010101" pitchFamily="2" charset="-79"/>
              </a:rPr>
              <a:t> בְּכֹל מִשְׁלַח יָדֶךָ עַל הָאָרֶץ אֲשֶׁר אַתָּה בָא שָׁמָּה לְרִשְׁתָּהּ: </a:t>
            </a:r>
          </a:p>
        </p:txBody>
      </p:sp>
    </p:spTree>
    <p:extLst>
      <p:ext uri="{BB962C8B-B14F-4D97-AF65-F5344CB8AC3E}">
        <p14:creationId xmlns:p14="http://schemas.microsoft.com/office/powerpoint/2010/main" val="35498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44624"/>
            <a:ext cx="8229600" cy="778098"/>
          </a:xfrm>
        </p:spPr>
        <p:txBody>
          <a:bodyPr/>
          <a:lstStyle/>
          <a:p>
            <a:r>
              <a:rPr lang="he-IL" b="1" u="sng" dirty="0">
                <a:solidFill>
                  <a:srgbClr val="C00000"/>
                </a:solidFill>
                <a:latin typeface="Guttman Haim" panose="02010401010101010101" pitchFamily="2" charset="-79"/>
                <a:cs typeface="Guttman Haim" panose="02010401010101010101" pitchFamily="2" charset="-79"/>
              </a:rPr>
              <a:t>ביחס למדבר – פרק ח'</a:t>
            </a:r>
          </a:p>
        </p:txBody>
      </p:sp>
      <p:sp>
        <p:nvSpPr>
          <p:cNvPr id="6" name="מציין מיקום תוכן 5"/>
          <p:cNvSpPr>
            <a:spLocks noGrp="1"/>
          </p:cNvSpPr>
          <p:nvPr>
            <p:ph idx="1"/>
          </p:nvPr>
        </p:nvSpPr>
        <p:spPr>
          <a:xfrm>
            <a:off x="0" y="857653"/>
            <a:ext cx="11830928" cy="5676552"/>
          </a:xfrm>
        </p:spPr>
        <p:txBody>
          <a:bodyPr>
            <a:noAutofit/>
          </a:bodyPr>
          <a:lstStyle/>
          <a:p>
            <a:pPr marL="0" indent="0">
              <a:buNone/>
            </a:pPr>
            <a:r>
              <a:rPr lang="he-IL" sz="4000" b="1" spc="-150" dirty="0">
                <a:latin typeface="Guttman-Aram" panose="02010401010101010101" pitchFamily="2" charset="-79"/>
                <a:cs typeface="Guttman-Aram" panose="02010401010101010101" pitchFamily="2" charset="-79"/>
              </a:rPr>
              <a:t>ז כִּי ה' </a:t>
            </a:r>
            <a:r>
              <a:rPr lang="he-IL" sz="4000" b="1" spc="-150" dirty="0" err="1">
                <a:latin typeface="Guttman-Aram" panose="02010401010101010101" pitchFamily="2" charset="-79"/>
                <a:cs typeface="Guttman-Aram" panose="02010401010101010101" pitchFamily="2" charset="-79"/>
              </a:rPr>
              <a:t>אלקיך</a:t>
            </a:r>
            <a:r>
              <a:rPr lang="he-IL" sz="4000" b="1" spc="-150" dirty="0">
                <a:latin typeface="Guttman-Aram" panose="02010401010101010101" pitchFamily="2" charset="-79"/>
                <a:cs typeface="Guttman-Aram" panose="02010401010101010101" pitchFamily="2" charset="-79"/>
              </a:rPr>
              <a:t> מְבִיאֲךָ אֶל אֶרֶץ טוֹבָה אֶרֶץ נַחֲלֵי מָיִם עֲיָנֹת </a:t>
            </a:r>
            <a:r>
              <a:rPr lang="he-IL" sz="4000" b="1" spc="-150" dirty="0" err="1">
                <a:latin typeface="Guttman-Aram" panose="02010401010101010101" pitchFamily="2" charset="-79"/>
                <a:cs typeface="Guttman-Aram" panose="02010401010101010101" pitchFamily="2" charset="-79"/>
              </a:rPr>
              <a:t>וּתְהֹמֹת</a:t>
            </a:r>
            <a:r>
              <a:rPr lang="he-IL" sz="4000" b="1" spc="-150" dirty="0">
                <a:latin typeface="Guttman-Aram" panose="02010401010101010101" pitchFamily="2" charset="-79"/>
                <a:cs typeface="Guttman-Aram" panose="02010401010101010101" pitchFamily="2" charset="-79"/>
              </a:rPr>
              <a:t> יֹצְאִים בַּבִּקְעָה וּבָהָר: </a:t>
            </a:r>
            <a:br>
              <a:rPr lang="he-IL" sz="4000" b="1" spc="-150" dirty="0">
                <a:latin typeface="Guttman-Aram" panose="02010401010101010101" pitchFamily="2" charset="-79"/>
                <a:cs typeface="Guttman-Aram" panose="02010401010101010101" pitchFamily="2" charset="-79"/>
              </a:rPr>
            </a:br>
            <a:r>
              <a:rPr lang="he-IL" sz="4000" b="1" spc="-150" dirty="0">
                <a:latin typeface="Guttman-Aram" panose="02010401010101010101" pitchFamily="2" charset="-79"/>
                <a:cs typeface="Guttman-Aram" panose="02010401010101010101" pitchFamily="2" charset="-79"/>
              </a:rPr>
              <a:t>ח אֶרֶץ </a:t>
            </a:r>
            <a:r>
              <a:rPr lang="he-IL" sz="4000" b="1" spc="-150" dirty="0" err="1">
                <a:latin typeface="Guttman-Aram" panose="02010401010101010101" pitchFamily="2" charset="-79"/>
                <a:cs typeface="Guttman-Aram" panose="02010401010101010101" pitchFamily="2" charset="-79"/>
              </a:rPr>
              <a:t>חִטָּה</a:t>
            </a:r>
            <a:r>
              <a:rPr lang="he-IL" sz="4000" b="1" spc="-150" dirty="0">
                <a:latin typeface="Guttman-Aram" panose="02010401010101010101" pitchFamily="2" charset="-79"/>
                <a:cs typeface="Guttman-Aram" panose="02010401010101010101" pitchFamily="2" charset="-79"/>
              </a:rPr>
              <a:t> וּשְׂעֹרָה וְגֶפֶן וּתְאֵנָה וְרִמּוֹן אֶרֶץ זֵית שֶׁמֶן וּדְבָשׁ: </a:t>
            </a:r>
            <a:br>
              <a:rPr lang="he-IL" sz="4000" b="1" spc="-150" dirty="0">
                <a:latin typeface="Guttman-Aram" panose="02010401010101010101" pitchFamily="2" charset="-79"/>
                <a:cs typeface="Guttman-Aram" panose="02010401010101010101" pitchFamily="2" charset="-79"/>
              </a:rPr>
            </a:br>
            <a:r>
              <a:rPr lang="he-IL" sz="4000" b="1" spc="-150" dirty="0">
                <a:latin typeface="Guttman-Aram" panose="02010401010101010101" pitchFamily="2" charset="-79"/>
                <a:cs typeface="Guttman-Aram" panose="02010401010101010101" pitchFamily="2" charset="-79"/>
              </a:rPr>
              <a:t>ט אֶרֶץ אֲשֶׁר לֹא בְמִסְכֵּנֻת תֹּאכַל בָּהּ לֶחֶם לֹא תֶחְסַר כֹּל בָּהּ אֶרֶץ אֲשֶׁר אֲבָנֶיהָ בַרְזֶל וּמֵהֲרָרֶיהָ </a:t>
            </a:r>
            <a:r>
              <a:rPr lang="he-IL" sz="4000" b="1" spc="-150" dirty="0" err="1">
                <a:latin typeface="Guttman-Aram" panose="02010401010101010101" pitchFamily="2" charset="-79"/>
                <a:cs typeface="Guttman-Aram" panose="02010401010101010101" pitchFamily="2" charset="-79"/>
              </a:rPr>
              <a:t>תַּחְצֹב</a:t>
            </a:r>
            <a:r>
              <a:rPr lang="he-IL" sz="4000" b="1" spc="-150" dirty="0">
                <a:latin typeface="Guttman-Aram" panose="02010401010101010101" pitchFamily="2" charset="-79"/>
                <a:cs typeface="Guttman-Aram" panose="02010401010101010101" pitchFamily="2" charset="-79"/>
              </a:rPr>
              <a:t> </a:t>
            </a:r>
            <a:r>
              <a:rPr lang="he-IL" sz="4000" b="1" spc="-150" dirty="0" err="1">
                <a:latin typeface="Guttman-Aram" panose="02010401010101010101" pitchFamily="2" charset="-79"/>
                <a:cs typeface="Guttman-Aram" panose="02010401010101010101" pitchFamily="2" charset="-79"/>
              </a:rPr>
              <a:t>נְחשֶׁת</a:t>
            </a:r>
            <a:r>
              <a:rPr lang="he-IL" sz="4000" b="1" spc="-150" dirty="0">
                <a:latin typeface="Guttman-Aram" panose="02010401010101010101" pitchFamily="2" charset="-79"/>
                <a:cs typeface="Guttman-Aram" panose="02010401010101010101" pitchFamily="2" charset="-79"/>
              </a:rPr>
              <a:t>: </a:t>
            </a:r>
            <a:br>
              <a:rPr lang="he-IL" sz="4000" b="1" spc="-150" dirty="0">
                <a:latin typeface="Guttman-Aram" panose="02010401010101010101" pitchFamily="2" charset="-79"/>
                <a:cs typeface="Guttman-Aram" panose="02010401010101010101" pitchFamily="2" charset="-79"/>
              </a:rPr>
            </a:br>
            <a:r>
              <a:rPr lang="he-IL" sz="4000" b="1" spc="-150" dirty="0">
                <a:latin typeface="Guttman-Aram" panose="02010401010101010101" pitchFamily="2" charset="-79"/>
                <a:cs typeface="Guttman-Aram" panose="02010401010101010101" pitchFamily="2" charset="-79"/>
              </a:rPr>
              <a:t>י וְאָכַלְתָּ וְשָׂבָעְתָּ וּבֵרַכְתָּ אֶת ה' </a:t>
            </a:r>
            <a:r>
              <a:rPr lang="he-IL" sz="4000" b="1" spc="-150" dirty="0" err="1">
                <a:latin typeface="Guttman-Aram" panose="02010401010101010101" pitchFamily="2" charset="-79"/>
                <a:cs typeface="Guttman-Aram" panose="02010401010101010101" pitchFamily="2" charset="-79"/>
              </a:rPr>
              <a:t>אלקיך</a:t>
            </a:r>
            <a:r>
              <a:rPr lang="he-IL" sz="4000" b="1" spc="-150" dirty="0">
                <a:latin typeface="Guttman-Aram" panose="02010401010101010101" pitchFamily="2" charset="-79"/>
                <a:cs typeface="Guttman-Aram" panose="02010401010101010101" pitchFamily="2" charset="-79"/>
              </a:rPr>
              <a:t> עַל הָאָרֶץ הַטֹּבָה אֲשֶׁר נָתַן לָךְ: </a:t>
            </a:r>
          </a:p>
          <a:p>
            <a:pPr marL="0" indent="0" algn="ctr">
              <a:buNone/>
            </a:pPr>
            <a:r>
              <a:rPr lang="he-IL" sz="4000" b="1" dirty="0">
                <a:solidFill>
                  <a:srgbClr val="FF0000"/>
                </a:solidFill>
                <a:latin typeface="Guttman-Aram" panose="02010401010101010101" pitchFamily="2" charset="-79"/>
              </a:rPr>
              <a:t>במה שונה ארץ ישראל מהמדבר?</a:t>
            </a:r>
            <a:endParaRPr lang="he-IL" sz="4000" dirty="0">
              <a:latin typeface="Guttman-Aram" panose="02010401010101010101" pitchFamily="2" charset="-79"/>
              <a:cs typeface="Guttman-Aram" panose="02010401010101010101" pitchFamily="2" charset="-79"/>
            </a:endParaRPr>
          </a:p>
        </p:txBody>
      </p:sp>
    </p:spTree>
    <p:extLst>
      <p:ext uri="{BB962C8B-B14F-4D97-AF65-F5344CB8AC3E}">
        <p14:creationId xmlns:p14="http://schemas.microsoft.com/office/powerpoint/2010/main" val="6916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he-IL" sz="6000" dirty="0">
                <a:latin typeface="Guttman-Aram" panose="02010401010101010101" pitchFamily="2" charset="-79"/>
                <a:cs typeface="Guttman-Aram" panose="02010401010101010101" pitchFamily="2" charset="-79"/>
              </a:rPr>
              <a:t>הלנת שכר </a:t>
            </a:r>
            <a:r>
              <a:rPr lang="he-IL" sz="3200" dirty="0">
                <a:latin typeface="Guttman-Aram" panose="02010401010101010101" pitchFamily="2" charset="-79"/>
                <a:cs typeface="Guttman-Aram" panose="02010401010101010101" pitchFamily="2" charset="-79"/>
              </a:rPr>
              <a:t>[</a:t>
            </a:r>
            <a:r>
              <a:rPr lang="he-IL" sz="3200" dirty="0" err="1">
                <a:latin typeface="Guttman-Aram" panose="02010401010101010101" pitchFamily="2" charset="-79"/>
                <a:cs typeface="Guttman-Aram" panose="02010401010101010101" pitchFamily="2" charset="-79"/>
              </a:rPr>
              <a:t>כד,יד</a:t>
            </a:r>
            <a:r>
              <a:rPr lang="he-IL" sz="3200" dirty="0">
                <a:latin typeface="Guttman-Aram" panose="02010401010101010101" pitchFamily="2" charset="-79"/>
                <a:cs typeface="Guttman-Aram" panose="02010401010101010101" pitchFamily="2" charset="-79"/>
              </a:rPr>
              <a:t>-טו]</a:t>
            </a:r>
            <a:endParaRPr lang="he-IL" sz="6000" dirty="0">
              <a:latin typeface="Guttman-Aram" panose="02010401010101010101" pitchFamily="2" charset="-79"/>
              <a:cs typeface="Guttman-Aram" panose="02010401010101010101" pitchFamily="2" charset="-79"/>
            </a:endParaRPr>
          </a:p>
        </p:txBody>
      </p:sp>
      <p:sp>
        <p:nvSpPr>
          <p:cNvPr id="3" name="מציין מיקום תוכן 2"/>
          <p:cNvSpPr>
            <a:spLocks noGrp="1"/>
          </p:cNvSpPr>
          <p:nvPr>
            <p:ph idx="1"/>
          </p:nvPr>
        </p:nvSpPr>
        <p:spPr>
          <a:xfrm>
            <a:off x="836024" y="1567334"/>
            <a:ext cx="10620102" cy="4525963"/>
          </a:xfrm>
        </p:spPr>
        <p:style>
          <a:lnRef idx="0">
            <a:schemeClr val="accent2"/>
          </a:lnRef>
          <a:fillRef idx="3">
            <a:schemeClr val="accent2"/>
          </a:fillRef>
          <a:effectRef idx="3">
            <a:schemeClr val="accent2"/>
          </a:effectRef>
          <a:fontRef idx="minor">
            <a:schemeClr val="lt1"/>
          </a:fontRef>
        </p:style>
        <p:txBody>
          <a:bodyPr>
            <a:normAutofit fontScale="62500" lnSpcReduction="20000"/>
          </a:bodyPr>
          <a:lstStyle/>
          <a:p>
            <a:pPr marL="0" indent="0">
              <a:buNone/>
            </a:pPr>
            <a:r>
              <a:rPr lang="he-IL" sz="5100" b="1" dirty="0">
                <a:latin typeface="Guttman Stam" panose="02010401010101010101" pitchFamily="2" charset="-79"/>
                <a:cs typeface="Guttman Stam" panose="02010401010101010101" pitchFamily="2" charset="-79"/>
              </a:rPr>
              <a:t>יד</a:t>
            </a:r>
            <a:r>
              <a:rPr lang="he-IL" sz="5100" dirty="0">
                <a:latin typeface="Guttman Stam" panose="02010401010101010101" pitchFamily="2" charset="-79"/>
                <a:cs typeface="Guttman Stam" panose="02010401010101010101" pitchFamily="2" charset="-79"/>
              </a:rPr>
              <a:t> לֹא </a:t>
            </a:r>
            <a:r>
              <a:rPr lang="he-IL" sz="5100" dirty="0" err="1">
                <a:latin typeface="Guttman Stam" panose="02010401010101010101" pitchFamily="2" charset="-79"/>
                <a:cs typeface="Guttman Stam" panose="02010401010101010101" pitchFamily="2" charset="-79"/>
              </a:rPr>
              <a:t>תַעֲשֹׁק</a:t>
            </a:r>
            <a:r>
              <a:rPr lang="he-IL" sz="5100" dirty="0">
                <a:latin typeface="Guttman Stam" panose="02010401010101010101" pitchFamily="2" charset="-79"/>
                <a:cs typeface="Guttman Stam" panose="02010401010101010101" pitchFamily="2" charset="-79"/>
              </a:rPr>
              <a:t> שָׂכִיר עָנִי וְאֶבְיוֹן מֵאַחֶיךָ אוֹ מִגֵּרְךָ אֲשֶׁר בְּאַרְצְךָ בִּשְׁעָרֶיךָ:</a:t>
            </a:r>
            <a:br>
              <a:rPr lang="he-IL" sz="9600" dirty="0">
                <a:latin typeface="Guttman Stam" panose="02010401010101010101" pitchFamily="2" charset="-79"/>
                <a:cs typeface="Guttman Stam" panose="02010401010101010101" pitchFamily="2" charset="-79"/>
              </a:rPr>
            </a:br>
            <a:r>
              <a:rPr lang="he-IL" sz="5100" b="1" dirty="0">
                <a:latin typeface="Guttman Stam" panose="02010401010101010101" pitchFamily="2" charset="-79"/>
                <a:cs typeface="Guttman Stam" panose="02010401010101010101" pitchFamily="2" charset="-79"/>
              </a:rPr>
              <a:t>טו</a:t>
            </a:r>
            <a:r>
              <a:rPr lang="he-IL" sz="5100" dirty="0">
                <a:latin typeface="Guttman Stam" panose="02010401010101010101" pitchFamily="2" charset="-79"/>
                <a:cs typeface="Guttman Stam" panose="02010401010101010101" pitchFamily="2" charset="-79"/>
              </a:rPr>
              <a:t> בְּיוֹמוֹ </a:t>
            </a:r>
            <a:r>
              <a:rPr lang="he-IL" sz="5100" dirty="0" err="1">
                <a:latin typeface="Guttman Stam" panose="02010401010101010101" pitchFamily="2" charset="-79"/>
                <a:cs typeface="Guttman Stam" panose="02010401010101010101" pitchFamily="2" charset="-79"/>
              </a:rPr>
              <a:t>תִתֵּן</a:t>
            </a:r>
            <a:r>
              <a:rPr lang="he-IL" sz="5100" dirty="0">
                <a:latin typeface="Guttman Stam" panose="02010401010101010101" pitchFamily="2" charset="-79"/>
                <a:cs typeface="Guttman Stam" panose="02010401010101010101" pitchFamily="2" charset="-79"/>
              </a:rPr>
              <a:t> שְׂכָרוֹ וְלֹא תָבוֹא עָלָיו הַשֶּׁמֶשׁ כִּי עָנִי הוּא וְאֵלָיו הוּא נֹשֵׂא אֶת נַפְשׁוֹ וְלֹא יִקְרָא עָלֶיךָ אֶל ה' וְהָיָה בְךָ חֵטְא: </a:t>
            </a:r>
          </a:p>
          <a:p>
            <a:r>
              <a:rPr lang="he-IL" sz="6600" dirty="0"/>
              <a:t>אסור למעביד להשאיר את שכר העובד יותר מכפי המקובל. (שכר על עבודת לילה ניתן בזריחה. כשכר על עבודת יום – בשקיעה)</a:t>
            </a:r>
            <a:endParaRPr lang="en-US" sz="6600" dirty="0"/>
          </a:p>
          <a:p>
            <a:r>
              <a:rPr lang="he-IL" sz="6600" dirty="0"/>
              <a:t>מצווה מבוארת (ויקרא </a:t>
            </a:r>
            <a:r>
              <a:rPr lang="he-IL" sz="6600" dirty="0" err="1"/>
              <a:t>יט,יג</a:t>
            </a:r>
            <a:r>
              <a:rPr lang="he-IL" sz="6600" dirty="0"/>
              <a:t>) – תוספת של הרגש וקשר שבין עובד ומעביד.</a:t>
            </a:r>
            <a:endParaRPr lang="en-US" sz="6600" dirty="0"/>
          </a:p>
        </p:txBody>
      </p:sp>
    </p:spTree>
    <p:extLst>
      <p:ext uri="{BB962C8B-B14F-4D97-AF65-F5344CB8AC3E}">
        <p14:creationId xmlns:p14="http://schemas.microsoft.com/office/powerpoint/2010/main" val="255739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he-IL" sz="6000" dirty="0">
                <a:latin typeface="Guttman-Aram" panose="02010401010101010101" pitchFamily="2" charset="-79"/>
                <a:cs typeface="Guttman-Aram" panose="02010401010101010101" pitchFamily="2" charset="-79"/>
              </a:rPr>
              <a:t>מתנות עניים </a:t>
            </a:r>
            <a:r>
              <a:rPr lang="he-IL" sz="3200" dirty="0">
                <a:latin typeface="Guttman-Aram" panose="02010401010101010101" pitchFamily="2" charset="-79"/>
                <a:cs typeface="Guttman-Aram" panose="02010401010101010101" pitchFamily="2" charset="-79"/>
              </a:rPr>
              <a:t>[</a:t>
            </a:r>
            <a:r>
              <a:rPr lang="he-IL" sz="3200" dirty="0" err="1">
                <a:latin typeface="Guttman-Aram" panose="02010401010101010101" pitchFamily="2" charset="-79"/>
                <a:cs typeface="Guttman-Aram" panose="02010401010101010101" pitchFamily="2" charset="-79"/>
              </a:rPr>
              <a:t>כד,יט-כב</a:t>
            </a:r>
            <a:r>
              <a:rPr lang="he-IL" sz="3200" dirty="0">
                <a:latin typeface="Guttman-Aram" panose="02010401010101010101" pitchFamily="2" charset="-79"/>
                <a:cs typeface="Guttman-Aram" panose="02010401010101010101" pitchFamily="2" charset="-79"/>
              </a:rPr>
              <a:t>]</a:t>
            </a:r>
            <a:endParaRPr lang="he-IL" sz="6000" dirty="0">
              <a:latin typeface="Guttman-Aram" panose="02010401010101010101" pitchFamily="2" charset="-79"/>
              <a:cs typeface="Guttman-Aram" panose="02010401010101010101" pitchFamily="2" charset="-79"/>
            </a:endParaRPr>
          </a:p>
        </p:txBody>
      </p:sp>
      <p:sp>
        <p:nvSpPr>
          <p:cNvPr id="3" name="מציין מיקום תוכן 2"/>
          <p:cNvSpPr>
            <a:spLocks noGrp="1"/>
          </p:cNvSpPr>
          <p:nvPr>
            <p:ph idx="1"/>
          </p:nvPr>
        </p:nvSpPr>
        <p:spPr>
          <a:xfrm>
            <a:off x="731520" y="1567334"/>
            <a:ext cx="10515600" cy="5016028"/>
          </a:xfrm>
        </p:spPr>
        <p:style>
          <a:lnRef idx="0">
            <a:schemeClr val="accent2"/>
          </a:lnRef>
          <a:fillRef idx="3">
            <a:schemeClr val="accent2"/>
          </a:fillRef>
          <a:effectRef idx="3">
            <a:schemeClr val="accent2"/>
          </a:effectRef>
          <a:fontRef idx="minor">
            <a:schemeClr val="lt1"/>
          </a:fontRef>
        </p:style>
        <p:txBody>
          <a:bodyPr>
            <a:normAutofit/>
          </a:bodyPr>
          <a:lstStyle/>
          <a:p>
            <a:pPr marL="0" indent="0">
              <a:buNone/>
            </a:pPr>
            <a:r>
              <a:rPr lang="he-IL" b="1" dirty="0" err="1">
                <a:latin typeface="Guttman Stam" panose="02010401010101010101" pitchFamily="2" charset="-79"/>
                <a:cs typeface="Guttman Stam" panose="02010401010101010101" pitchFamily="2" charset="-79"/>
              </a:rPr>
              <a:t>יט</a:t>
            </a:r>
            <a:r>
              <a:rPr lang="he-IL" dirty="0">
                <a:latin typeface="Guttman Stam" panose="02010401010101010101" pitchFamily="2" charset="-79"/>
                <a:cs typeface="Guttman Stam" panose="02010401010101010101" pitchFamily="2" charset="-79"/>
              </a:rPr>
              <a:t> כִּי תִקְצֹר קְצִירְךָ בְשָׂדֶךָ וְשָׁכַחְתָּ עֹמֶר בַּשָּׂדֶה לֹא תָשׁוּב לְקַחְתּוֹ לַגֵּר לַיָּתוֹם וְלָאַלְמָנָה יִהְיֶה לְמַעַן יְבָרֶכְךָ ה' </a:t>
            </a:r>
            <a:r>
              <a:rPr lang="he-IL" dirty="0" err="1">
                <a:latin typeface="Guttman Stam" panose="02010401010101010101" pitchFamily="2" charset="-79"/>
                <a:cs typeface="Guttman Stam" panose="02010401010101010101" pitchFamily="2" charset="-79"/>
              </a:rPr>
              <a:t>אֱלֹקֶיך</a:t>
            </a:r>
            <a:r>
              <a:rPr lang="he-IL" dirty="0">
                <a:latin typeface="Guttman Stam" panose="02010401010101010101" pitchFamily="2" charset="-79"/>
                <a:cs typeface="Guttman Stam" panose="02010401010101010101" pitchFamily="2" charset="-79"/>
              </a:rPr>
              <a:t>ָ בְּכֹל מַעֲשֵׂה יָדֶיךָ:</a:t>
            </a:r>
            <a:br>
              <a:rPr lang="he-IL" sz="2800" dirty="0">
                <a:latin typeface="Guttman Stam" panose="02010401010101010101" pitchFamily="2" charset="-79"/>
                <a:cs typeface="Guttman Stam" panose="02010401010101010101" pitchFamily="2" charset="-79"/>
              </a:rPr>
            </a:br>
            <a:r>
              <a:rPr lang="he-IL" b="1" dirty="0">
                <a:latin typeface="Guttman Stam" panose="02010401010101010101" pitchFamily="2" charset="-79"/>
                <a:cs typeface="Guttman Stam" panose="02010401010101010101" pitchFamily="2" charset="-79"/>
              </a:rPr>
              <a:t>כ</a:t>
            </a:r>
            <a:r>
              <a:rPr lang="he-IL" dirty="0">
                <a:latin typeface="Guttman Stam" panose="02010401010101010101" pitchFamily="2" charset="-79"/>
                <a:cs typeface="Guttman Stam" panose="02010401010101010101" pitchFamily="2" charset="-79"/>
              </a:rPr>
              <a:t> כִּי </a:t>
            </a:r>
            <a:r>
              <a:rPr lang="he-IL" dirty="0" err="1">
                <a:latin typeface="Guttman Stam" panose="02010401010101010101" pitchFamily="2" charset="-79"/>
                <a:cs typeface="Guttman Stam" panose="02010401010101010101" pitchFamily="2" charset="-79"/>
              </a:rPr>
              <a:t>תַחְבֹּט</a:t>
            </a:r>
            <a:r>
              <a:rPr lang="he-IL" dirty="0">
                <a:latin typeface="Guttman Stam" panose="02010401010101010101" pitchFamily="2" charset="-79"/>
                <a:cs typeface="Guttman Stam" panose="02010401010101010101" pitchFamily="2" charset="-79"/>
              </a:rPr>
              <a:t> זֵיתְךָ לֹא תְפַאֵר אַחֲרֶיךָ לַגֵּר לַיָּתוֹם וְלָאַלְמָנָה יִהְיֶה:</a:t>
            </a:r>
            <a:br>
              <a:rPr lang="he-IL" sz="2800" dirty="0">
                <a:latin typeface="Guttman Stam" panose="02010401010101010101" pitchFamily="2" charset="-79"/>
                <a:cs typeface="Guttman Stam" panose="02010401010101010101" pitchFamily="2" charset="-79"/>
              </a:rPr>
            </a:br>
            <a:r>
              <a:rPr lang="he-IL" b="1" dirty="0" err="1">
                <a:latin typeface="Guttman Stam" panose="02010401010101010101" pitchFamily="2" charset="-79"/>
                <a:cs typeface="Guttman Stam" panose="02010401010101010101" pitchFamily="2" charset="-79"/>
              </a:rPr>
              <a:t>כא</a:t>
            </a:r>
            <a:r>
              <a:rPr lang="he-IL" dirty="0">
                <a:latin typeface="Guttman Stam" panose="02010401010101010101" pitchFamily="2" charset="-79"/>
                <a:cs typeface="Guttman Stam" panose="02010401010101010101" pitchFamily="2" charset="-79"/>
              </a:rPr>
              <a:t> כִּי תִבְצֹר כַּרְמְךָ לֹא תְעוֹלֵל אַחֲרֶיךָ לַגֵּר לַיָּתוֹם וְלָאַלְמָנָה יִהְיֶה:</a:t>
            </a:r>
            <a:br>
              <a:rPr lang="he-IL" sz="2800" dirty="0">
                <a:latin typeface="Guttman Stam" panose="02010401010101010101" pitchFamily="2" charset="-79"/>
                <a:cs typeface="Guttman Stam" panose="02010401010101010101" pitchFamily="2" charset="-79"/>
              </a:rPr>
            </a:br>
            <a:r>
              <a:rPr lang="he-IL" b="1" dirty="0" err="1">
                <a:latin typeface="Guttman Stam" panose="02010401010101010101" pitchFamily="2" charset="-79"/>
                <a:cs typeface="Guttman Stam" panose="02010401010101010101" pitchFamily="2" charset="-79"/>
              </a:rPr>
              <a:t>כב</a:t>
            </a:r>
            <a:r>
              <a:rPr lang="he-IL" dirty="0">
                <a:latin typeface="Guttman Stam" panose="02010401010101010101" pitchFamily="2" charset="-79"/>
                <a:cs typeface="Guttman Stam" panose="02010401010101010101" pitchFamily="2" charset="-79"/>
              </a:rPr>
              <a:t> וְזָכַרְתָּ כִּי עֶבֶד הָיִיתָ בְּאֶרֶץ מִצְרָיִם עַל כֵּן אָנֹכִי </a:t>
            </a:r>
            <a:r>
              <a:rPr lang="he-IL" dirty="0" err="1">
                <a:latin typeface="Guttman Stam" panose="02010401010101010101" pitchFamily="2" charset="-79"/>
                <a:cs typeface="Guttman Stam" panose="02010401010101010101" pitchFamily="2" charset="-79"/>
              </a:rPr>
              <a:t>מְצַוְּך</a:t>
            </a:r>
            <a:r>
              <a:rPr lang="he-IL" dirty="0">
                <a:latin typeface="Guttman Stam" panose="02010401010101010101" pitchFamily="2" charset="-79"/>
                <a:cs typeface="Guttman Stam" panose="02010401010101010101" pitchFamily="2" charset="-79"/>
              </a:rPr>
              <a:t>ָ לַעֲשׂוֹת אֶת הַדָּבָר הַזֶּה:</a:t>
            </a:r>
            <a:endParaRPr lang="en-US" sz="2800" dirty="0">
              <a:cs typeface="Guttman Stam" panose="02010401010101010101" pitchFamily="2" charset="-79"/>
            </a:endParaRPr>
          </a:p>
        </p:txBody>
      </p:sp>
    </p:spTree>
    <p:extLst>
      <p:ext uri="{BB962C8B-B14F-4D97-AF65-F5344CB8AC3E}">
        <p14:creationId xmlns:p14="http://schemas.microsoft.com/office/powerpoint/2010/main" val="3682238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he-IL" sz="6000" dirty="0">
                <a:latin typeface="Guttman-Aram" panose="02010401010101010101" pitchFamily="2" charset="-79"/>
                <a:cs typeface="Guttman-Aram" panose="02010401010101010101" pitchFamily="2" charset="-79"/>
              </a:rPr>
              <a:t>מתנות עניים </a:t>
            </a:r>
            <a:r>
              <a:rPr lang="he-IL" sz="3200" dirty="0">
                <a:latin typeface="Guttman-Aram" panose="02010401010101010101" pitchFamily="2" charset="-79"/>
                <a:cs typeface="Guttman-Aram" panose="02010401010101010101" pitchFamily="2" charset="-79"/>
              </a:rPr>
              <a:t>[</a:t>
            </a:r>
            <a:r>
              <a:rPr lang="he-IL" sz="3200" dirty="0" err="1">
                <a:latin typeface="Guttman-Aram" panose="02010401010101010101" pitchFamily="2" charset="-79"/>
                <a:cs typeface="Guttman-Aram" panose="02010401010101010101" pitchFamily="2" charset="-79"/>
              </a:rPr>
              <a:t>כד,יט</a:t>
            </a:r>
            <a:r>
              <a:rPr lang="he-IL" sz="3200" dirty="0">
                <a:latin typeface="Guttman-Aram" panose="02010401010101010101" pitchFamily="2" charset="-79"/>
                <a:cs typeface="Guttman-Aram" panose="02010401010101010101" pitchFamily="2" charset="-79"/>
              </a:rPr>
              <a:t>]</a:t>
            </a:r>
            <a:endParaRPr lang="he-IL" sz="6000" dirty="0">
              <a:latin typeface="Guttman-Aram" panose="02010401010101010101" pitchFamily="2" charset="-79"/>
              <a:cs typeface="Guttman-Aram" panose="02010401010101010101" pitchFamily="2" charset="-79"/>
            </a:endParaRPr>
          </a:p>
        </p:txBody>
      </p:sp>
      <p:sp>
        <p:nvSpPr>
          <p:cNvPr id="3" name="מציין מיקום תוכן 2"/>
          <p:cNvSpPr>
            <a:spLocks noGrp="1"/>
          </p:cNvSpPr>
          <p:nvPr>
            <p:ph idx="1"/>
          </p:nvPr>
        </p:nvSpPr>
        <p:spPr>
          <a:xfrm>
            <a:off x="731520" y="1567334"/>
            <a:ext cx="10515600" cy="5016028"/>
          </a:xfrm>
        </p:spPr>
        <p:style>
          <a:lnRef idx="0">
            <a:schemeClr val="accent2"/>
          </a:lnRef>
          <a:fillRef idx="3">
            <a:schemeClr val="accent2"/>
          </a:fillRef>
          <a:effectRef idx="3">
            <a:schemeClr val="accent2"/>
          </a:effectRef>
          <a:fontRef idx="minor">
            <a:schemeClr val="lt1"/>
          </a:fontRef>
        </p:style>
        <p:txBody>
          <a:bodyPr>
            <a:normAutofit/>
          </a:bodyPr>
          <a:lstStyle/>
          <a:p>
            <a:pPr marL="0" indent="0">
              <a:buNone/>
            </a:pPr>
            <a:r>
              <a:rPr lang="he-IL" sz="2800" dirty="0"/>
              <a:t>מצווה מבוארת. נאמרה פעמיים </a:t>
            </a:r>
            <a:r>
              <a:rPr lang="he-IL" sz="2800" dirty="0" err="1"/>
              <a:t>בויקרא</a:t>
            </a:r>
            <a:r>
              <a:rPr lang="he-IL" sz="2800" dirty="0"/>
              <a:t> (</a:t>
            </a:r>
            <a:r>
              <a:rPr lang="he-IL" sz="2800" dirty="0" err="1"/>
              <a:t>יט</a:t>
            </a:r>
            <a:r>
              <a:rPr lang="he-IL" sz="2800" dirty="0"/>
              <a:t> וְ </a:t>
            </a:r>
            <a:r>
              <a:rPr lang="he-IL" sz="2800" dirty="0" err="1"/>
              <a:t>כג</a:t>
            </a:r>
            <a:r>
              <a:rPr lang="he-IL" sz="2800" dirty="0"/>
              <a:t>) החידוש: שִכְחָה</a:t>
            </a:r>
            <a:endParaRPr lang="en-US" sz="2800" dirty="0"/>
          </a:p>
          <a:p>
            <a:r>
              <a:rPr lang="he-IL" sz="2800" dirty="0"/>
              <a:t>שִכְחָה – אדם ששכח לקצור חלק מהשדה או ששכח חלק מהיבול שקצר בשדה, אסור לו לחזור ולקצור או לאסוף.</a:t>
            </a:r>
            <a:endParaRPr lang="en-US" sz="2800" dirty="0"/>
          </a:p>
          <a:p>
            <a:pPr marL="0" indent="0">
              <a:buNone/>
            </a:pPr>
            <a:r>
              <a:rPr lang="he-IL" sz="2800" dirty="0"/>
              <a:t>מצווה זו מקיימים ללא כוונה. אם אדם מתאמץ לעשותה הרי שאינו שוכח....</a:t>
            </a:r>
            <a:endParaRPr lang="en-US" sz="2800" dirty="0"/>
          </a:p>
          <a:p>
            <a:r>
              <a:rPr lang="he-IL" sz="2800" dirty="0"/>
              <a:t>פאה – קצוות השדה או המטע יש להשאיר ללא קצירה או קטיף (נוהג גם בשדה וגם באילן)</a:t>
            </a:r>
            <a:endParaRPr lang="en-US" sz="2800" dirty="0"/>
          </a:p>
          <a:p>
            <a:r>
              <a:rPr lang="he-IL" sz="2800" dirty="0"/>
              <a:t>לקט – שיבולים שנופלות מהקוצר או מהאוסף אחר הקוצר (אחת או שתיים, נוהג רק בשדה)</a:t>
            </a:r>
            <a:endParaRPr lang="en-US" sz="2800" dirty="0"/>
          </a:p>
          <a:p>
            <a:r>
              <a:rPr lang="he-IL" sz="2800" dirty="0"/>
              <a:t>פרט ועוללות – אשכולות לא ראויים, ללא כתף או ללא נטף (נוהג רק בכרם)</a:t>
            </a:r>
            <a:endParaRPr lang="en-US" sz="2800" dirty="0"/>
          </a:p>
        </p:txBody>
      </p:sp>
    </p:spTree>
    <p:extLst>
      <p:ext uri="{BB962C8B-B14F-4D97-AF65-F5344CB8AC3E}">
        <p14:creationId xmlns:p14="http://schemas.microsoft.com/office/powerpoint/2010/main" val="1396017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he-IL" b="1" u="sng" dirty="0">
                <a:solidFill>
                  <a:srgbClr val="C00000"/>
                </a:solidFill>
                <a:latin typeface="Guttman Haim" panose="02010401010101010101" pitchFamily="2" charset="-79"/>
                <a:cs typeface="Guttman Haim" panose="02010401010101010101" pitchFamily="2" charset="-79"/>
              </a:rPr>
              <a:t>מלחמת מצווה</a:t>
            </a:r>
            <a:endParaRPr lang="he-IL" dirty="0"/>
          </a:p>
        </p:txBody>
      </p:sp>
      <p:sp>
        <p:nvSpPr>
          <p:cNvPr id="3" name="מציין מיקום תוכן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normAutofit/>
          </a:bodyPr>
          <a:lstStyle/>
          <a:p>
            <a:r>
              <a:rPr lang="he-IL" sz="3600" b="1" dirty="0">
                <a:solidFill>
                  <a:schemeClr val="tx1"/>
                </a:solidFill>
              </a:rPr>
              <a:t>מלחמת עמלק</a:t>
            </a:r>
          </a:p>
          <a:p>
            <a:pPr lvl="1"/>
            <a:r>
              <a:rPr lang="he-IL" b="1" dirty="0">
                <a:solidFill>
                  <a:schemeClr val="tx1"/>
                </a:solidFill>
              </a:rPr>
              <a:t>השמדת אנשים, נשים, ילדים ובעלי חיים</a:t>
            </a:r>
          </a:p>
          <a:p>
            <a:pPr lvl="1"/>
            <a:r>
              <a:rPr lang="he-IL" b="1" dirty="0">
                <a:solidFill>
                  <a:schemeClr val="tx1"/>
                </a:solidFill>
              </a:rPr>
              <a:t>חובה לזכור מה שעמלק עשה לעם ישראל</a:t>
            </a:r>
          </a:p>
          <a:p>
            <a:r>
              <a:rPr lang="he-IL" sz="3600" b="1" dirty="0">
                <a:solidFill>
                  <a:schemeClr val="tx1"/>
                </a:solidFill>
              </a:rPr>
              <a:t>מלחמת 7 עמי כנען</a:t>
            </a:r>
          </a:p>
          <a:p>
            <a:pPr lvl="1"/>
            <a:r>
              <a:rPr lang="he-IL" b="1" dirty="0">
                <a:solidFill>
                  <a:schemeClr val="tx1"/>
                </a:solidFill>
              </a:rPr>
              <a:t>השמדת האנשים. מותר לקחת שלל</a:t>
            </a:r>
          </a:p>
          <a:p>
            <a:pPr lvl="1"/>
            <a:r>
              <a:rPr lang="he-IL" b="1" dirty="0">
                <a:solidFill>
                  <a:schemeClr val="tx1"/>
                </a:solidFill>
              </a:rPr>
              <a:t>שלום עם הגבעונים</a:t>
            </a:r>
          </a:p>
          <a:p>
            <a:r>
              <a:rPr lang="he-IL" sz="3600" b="1" dirty="0">
                <a:solidFill>
                  <a:schemeClr val="tx1"/>
                </a:solidFill>
              </a:rPr>
              <a:t>מלחמה על </a:t>
            </a:r>
            <a:r>
              <a:rPr lang="he-IL" sz="3600" b="1" dirty="0" err="1">
                <a:solidFill>
                  <a:schemeClr val="tx1"/>
                </a:solidFill>
              </a:rPr>
              <a:t>אוייב</a:t>
            </a:r>
            <a:r>
              <a:rPr lang="he-IL" sz="3600" b="1" dirty="0">
                <a:solidFill>
                  <a:schemeClr val="tx1"/>
                </a:solidFill>
              </a:rPr>
              <a:t> הבא להשמיד את עם ישראל</a:t>
            </a:r>
          </a:p>
        </p:txBody>
      </p:sp>
    </p:spTree>
    <p:extLst>
      <p:ext uri="{BB962C8B-B14F-4D97-AF65-F5344CB8AC3E}">
        <p14:creationId xmlns:p14="http://schemas.microsoft.com/office/powerpoint/2010/main" val="2895817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he-IL" b="1" u="sng" dirty="0">
                <a:solidFill>
                  <a:srgbClr val="C00000"/>
                </a:solidFill>
                <a:latin typeface="Guttman Haim" panose="02010401010101010101" pitchFamily="2" charset="-79"/>
                <a:cs typeface="Guttman Haim" panose="02010401010101010101" pitchFamily="2" charset="-79"/>
              </a:rPr>
              <a:t>מלחמת מצווה</a:t>
            </a:r>
            <a:endParaRPr lang="he-IL" dirty="0"/>
          </a:p>
        </p:txBody>
      </p:sp>
      <p:sp>
        <p:nvSpPr>
          <p:cNvPr id="3" name="מציין מיקום תוכן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normAutofit/>
          </a:bodyPr>
          <a:lstStyle/>
          <a:p>
            <a:pPr marL="0" indent="0">
              <a:buNone/>
            </a:pPr>
            <a:r>
              <a:rPr lang="he-IL" sz="3600" b="1" dirty="0">
                <a:solidFill>
                  <a:schemeClr val="tx1"/>
                </a:solidFill>
              </a:rPr>
              <a:t>מלחמת 7 עמי כנען (דברים ז', א ב)</a:t>
            </a:r>
          </a:p>
          <a:p>
            <a:pPr marL="0" indent="0">
              <a:buNone/>
            </a:pPr>
            <a:r>
              <a:rPr lang="he-IL" b="1" dirty="0">
                <a:solidFill>
                  <a:srgbClr val="FF0000"/>
                </a:solidFill>
                <a:latin typeface="Guttman Stam" panose="02010401010101010101" pitchFamily="2" charset="-79"/>
                <a:cs typeface="Guttman Stam" panose="02010401010101010101" pitchFamily="2" charset="-79"/>
              </a:rPr>
              <a:t>א</a:t>
            </a:r>
            <a:r>
              <a:rPr lang="he-IL" dirty="0">
                <a:solidFill>
                  <a:schemeClr val="tx1"/>
                </a:solidFill>
                <a:latin typeface="Guttman Stam" panose="02010401010101010101" pitchFamily="2" charset="-79"/>
                <a:cs typeface="Guttman Stam" panose="02010401010101010101" pitchFamily="2" charset="-79"/>
              </a:rPr>
              <a:t> כִּי יְבִיאֲךָ ה' </a:t>
            </a:r>
            <a:r>
              <a:rPr lang="he-IL" dirty="0" err="1">
                <a:solidFill>
                  <a:schemeClr val="tx1"/>
                </a:solidFill>
                <a:latin typeface="Guttman Stam" panose="02010401010101010101" pitchFamily="2" charset="-79"/>
                <a:cs typeface="Guttman Stam" panose="02010401010101010101" pitchFamily="2" charset="-79"/>
              </a:rPr>
              <a:t>אלקיך</a:t>
            </a:r>
            <a:r>
              <a:rPr lang="he-IL" dirty="0">
                <a:solidFill>
                  <a:schemeClr val="tx1"/>
                </a:solidFill>
                <a:latin typeface="Guttman Stam" panose="02010401010101010101" pitchFamily="2" charset="-79"/>
                <a:cs typeface="Guttman Stam" panose="02010401010101010101" pitchFamily="2" charset="-79"/>
              </a:rPr>
              <a:t> אֶל הָאָרֶץ אֲשֶׁר אַתָּה בָא שָׁמָּה לְרִשְׁתָּהּ וְנָשַׁל גּוֹיִם רַבִּים מִפָּנֶיךָ הַחִתִּי וְהַגִּרְגָּשִׁי וְהָאֱמֹרִי וְהַכְּנַעֲנִי </a:t>
            </a:r>
            <a:r>
              <a:rPr lang="he-IL" dirty="0" err="1">
                <a:solidFill>
                  <a:schemeClr val="tx1"/>
                </a:solidFill>
                <a:latin typeface="Guttman Stam" panose="02010401010101010101" pitchFamily="2" charset="-79"/>
                <a:cs typeface="Guttman Stam" panose="02010401010101010101" pitchFamily="2" charset="-79"/>
              </a:rPr>
              <a:t>וְהַפְּרִזִּי</a:t>
            </a:r>
            <a:r>
              <a:rPr lang="he-IL" dirty="0">
                <a:solidFill>
                  <a:schemeClr val="tx1"/>
                </a:solidFill>
                <a:latin typeface="Guttman Stam" panose="02010401010101010101" pitchFamily="2" charset="-79"/>
                <a:cs typeface="Guttman Stam" panose="02010401010101010101" pitchFamily="2" charset="-79"/>
              </a:rPr>
              <a:t> </a:t>
            </a:r>
            <a:r>
              <a:rPr lang="he-IL" dirty="0" err="1">
                <a:solidFill>
                  <a:schemeClr val="tx1"/>
                </a:solidFill>
                <a:latin typeface="Guttman Stam" panose="02010401010101010101" pitchFamily="2" charset="-79"/>
                <a:cs typeface="Guttman Stam" panose="02010401010101010101" pitchFamily="2" charset="-79"/>
              </a:rPr>
              <a:t>וְהַחִוִּי</a:t>
            </a:r>
            <a:r>
              <a:rPr lang="he-IL" dirty="0">
                <a:solidFill>
                  <a:schemeClr val="tx1"/>
                </a:solidFill>
                <a:latin typeface="Guttman Stam" panose="02010401010101010101" pitchFamily="2" charset="-79"/>
                <a:cs typeface="Guttman Stam" panose="02010401010101010101" pitchFamily="2" charset="-79"/>
              </a:rPr>
              <a:t> וְהַיְבוּסִי שִׁבְעָה גוֹיִם רַבִּים וַעֲצוּמִים מִמֶּךָּ:</a:t>
            </a:r>
            <a:br>
              <a:rPr lang="he-IL" dirty="0">
                <a:solidFill>
                  <a:schemeClr val="tx1"/>
                </a:solidFill>
                <a:latin typeface="Guttman Stam" panose="02010401010101010101" pitchFamily="2" charset="-79"/>
                <a:cs typeface="Guttman Stam" panose="02010401010101010101" pitchFamily="2" charset="-79"/>
              </a:rPr>
            </a:br>
            <a:r>
              <a:rPr lang="he-IL" b="1" dirty="0">
                <a:solidFill>
                  <a:srgbClr val="FF0000"/>
                </a:solidFill>
                <a:latin typeface="Guttman Stam" panose="02010401010101010101" pitchFamily="2" charset="-79"/>
                <a:cs typeface="Guttman Stam" panose="02010401010101010101" pitchFamily="2" charset="-79"/>
              </a:rPr>
              <a:t>ב</a:t>
            </a:r>
            <a:r>
              <a:rPr lang="he-IL" dirty="0">
                <a:solidFill>
                  <a:schemeClr val="tx1"/>
                </a:solidFill>
                <a:latin typeface="Guttman Stam" panose="02010401010101010101" pitchFamily="2" charset="-79"/>
                <a:cs typeface="Guttman Stam" panose="02010401010101010101" pitchFamily="2" charset="-79"/>
              </a:rPr>
              <a:t> וּנְתָנָם ה' </a:t>
            </a:r>
            <a:r>
              <a:rPr lang="he-IL" dirty="0" err="1">
                <a:solidFill>
                  <a:schemeClr val="tx1"/>
                </a:solidFill>
                <a:latin typeface="Guttman Stam" panose="02010401010101010101" pitchFamily="2" charset="-79"/>
                <a:cs typeface="Guttman Stam" panose="02010401010101010101" pitchFamily="2" charset="-79"/>
              </a:rPr>
              <a:t>אלקיך</a:t>
            </a:r>
            <a:r>
              <a:rPr lang="he-IL" dirty="0">
                <a:solidFill>
                  <a:schemeClr val="tx1"/>
                </a:solidFill>
                <a:latin typeface="Guttman Stam" panose="02010401010101010101" pitchFamily="2" charset="-79"/>
                <a:cs typeface="Guttman Stam" panose="02010401010101010101" pitchFamily="2" charset="-79"/>
              </a:rPr>
              <a:t> לְפָנֶיךָ וְהִכִּיתָם הַחֲרֵם תַּחֲרִים אֹתָם לֹא </a:t>
            </a:r>
            <a:r>
              <a:rPr lang="he-IL" dirty="0" err="1">
                <a:solidFill>
                  <a:schemeClr val="tx1"/>
                </a:solidFill>
                <a:latin typeface="Guttman Stam" panose="02010401010101010101" pitchFamily="2" charset="-79"/>
                <a:cs typeface="Guttman Stam" panose="02010401010101010101" pitchFamily="2" charset="-79"/>
              </a:rPr>
              <a:t>תִכְרֹת</a:t>
            </a:r>
            <a:r>
              <a:rPr lang="he-IL" dirty="0">
                <a:solidFill>
                  <a:schemeClr val="tx1"/>
                </a:solidFill>
                <a:latin typeface="Guttman Stam" panose="02010401010101010101" pitchFamily="2" charset="-79"/>
                <a:cs typeface="Guttman Stam" panose="02010401010101010101" pitchFamily="2" charset="-79"/>
              </a:rPr>
              <a:t> לָהֶם בְּרִית וְלֹא תְחָנֵּם:</a:t>
            </a:r>
          </a:p>
          <a:p>
            <a:pPr lvl="1"/>
            <a:r>
              <a:rPr lang="he-IL" b="1" dirty="0">
                <a:solidFill>
                  <a:schemeClr val="tx1"/>
                </a:solidFill>
              </a:rPr>
              <a:t>השמדת האנשים. מותר לקחת שלל</a:t>
            </a:r>
          </a:p>
          <a:p>
            <a:pPr lvl="1"/>
            <a:r>
              <a:rPr lang="he-IL" b="1" dirty="0">
                <a:solidFill>
                  <a:schemeClr val="tx1"/>
                </a:solidFill>
              </a:rPr>
              <a:t>שלום עם הגבעונים</a:t>
            </a:r>
            <a:endParaRPr lang="he-IL" sz="3600" b="1" dirty="0">
              <a:solidFill>
                <a:schemeClr val="tx1"/>
              </a:solidFill>
            </a:endParaRPr>
          </a:p>
        </p:txBody>
      </p:sp>
    </p:spTree>
    <p:extLst>
      <p:ext uri="{BB962C8B-B14F-4D97-AF65-F5344CB8AC3E}">
        <p14:creationId xmlns:p14="http://schemas.microsoft.com/office/powerpoint/2010/main" val="2400371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he-IL" b="1" u="sng" dirty="0">
                <a:solidFill>
                  <a:srgbClr val="C00000"/>
                </a:solidFill>
                <a:latin typeface="Guttman Haim" panose="02010401010101010101" pitchFamily="2" charset="-79"/>
                <a:cs typeface="Guttman Haim" panose="02010401010101010101" pitchFamily="2" charset="-79"/>
              </a:rPr>
              <a:t>מלחמת מצווה</a:t>
            </a:r>
            <a:endParaRPr lang="he-IL" dirty="0"/>
          </a:p>
        </p:txBody>
      </p:sp>
      <p:sp>
        <p:nvSpPr>
          <p:cNvPr id="3" name="מציין מיקום תוכן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normAutofit lnSpcReduction="10000"/>
          </a:bodyPr>
          <a:lstStyle/>
          <a:p>
            <a:pPr marL="0" indent="0">
              <a:buNone/>
            </a:pPr>
            <a:r>
              <a:rPr lang="he-IL" sz="3600" b="1" dirty="0">
                <a:solidFill>
                  <a:schemeClr val="tx1"/>
                </a:solidFill>
              </a:rPr>
              <a:t>מלחמת עמלק (דברים כ"ה, </a:t>
            </a:r>
            <a:r>
              <a:rPr lang="he-IL" sz="3600" b="1" dirty="0" err="1">
                <a:solidFill>
                  <a:schemeClr val="tx1"/>
                </a:solidFill>
              </a:rPr>
              <a:t>יז</a:t>
            </a:r>
            <a:r>
              <a:rPr lang="he-IL" sz="3600" b="1" dirty="0">
                <a:solidFill>
                  <a:schemeClr val="tx1"/>
                </a:solidFill>
              </a:rPr>
              <a:t> </a:t>
            </a:r>
            <a:r>
              <a:rPr lang="he-IL" sz="3600" b="1" dirty="0" err="1">
                <a:solidFill>
                  <a:schemeClr val="tx1"/>
                </a:solidFill>
              </a:rPr>
              <a:t>יט</a:t>
            </a:r>
            <a:r>
              <a:rPr lang="he-IL" sz="3600" b="1" dirty="0">
                <a:solidFill>
                  <a:schemeClr val="tx1"/>
                </a:solidFill>
              </a:rPr>
              <a:t>)</a:t>
            </a:r>
          </a:p>
          <a:p>
            <a:pPr marL="0" indent="0">
              <a:buNone/>
            </a:pPr>
            <a:r>
              <a:rPr lang="he-IL" b="1" dirty="0" err="1">
                <a:solidFill>
                  <a:srgbClr val="FF0000"/>
                </a:solidFill>
                <a:latin typeface="Guttman Stam" panose="02010401010101010101" pitchFamily="2" charset="-79"/>
                <a:cs typeface="Guttman Stam" panose="02010401010101010101" pitchFamily="2" charset="-79"/>
              </a:rPr>
              <a:t>יז</a:t>
            </a:r>
            <a:r>
              <a:rPr lang="he-IL" dirty="0">
                <a:solidFill>
                  <a:schemeClr val="tx1"/>
                </a:solidFill>
                <a:latin typeface="Guttman Stam" panose="02010401010101010101" pitchFamily="2" charset="-79"/>
                <a:cs typeface="Guttman Stam" panose="02010401010101010101" pitchFamily="2" charset="-79"/>
              </a:rPr>
              <a:t> זָכוֹר אֵת אֲשֶׁר עָשָׂה לְךָ עֲמָלֵק בַּדֶּרֶךְ בְּצֵאתְכֶם מִמִּצְרָיִם:</a:t>
            </a:r>
            <a:br>
              <a:rPr lang="he-IL" sz="3600" dirty="0">
                <a:solidFill>
                  <a:schemeClr val="tx1"/>
                </a:solidFill>
                <a:latin typeface="Guttman Stam" panose="02010401010101010101" pitchFamily="2" charset="-79"/>
                <a:cs typeface="Guttman Stam" panose="02010401010101010101" pitchFamily="2" charset="-79"/>
              </a:rPr>
            </a:br>
            <a:r>
              <a:rPr lang="he-IL" b="1" dirty="0" err="1">
                <a:solidFill>
                  <a:srgbClr val="FF0000"/>
                </a:solidFill>
                <a:latin typeface="Guttman Stam" panose="02010401010101010101" pitchFamily="2" charset="-79"/>
                <a:cs typeface="Guttman Stam" panose="02010401010101010101" pitchFamily="2" charset="-79"/>
              </a:rPr>
              <a:t>יח</a:t>
            </a:r>
            <a:r>
              <a:rPr lang="he-IL" dirty="0">
                <a:solidFill>
                  <a:schemeClr val="tx1"/>
                </a:solidFill>
                <a:latin typeface="Guttman Stam" panose="02010401010101010101" pitchFamily="2" charset="-79"/>
                <a:cs typeface="Guttman Stam" panose="02010401010101010101" pitchFamily="2" charset="-79"/>
              </a:rPr>
              <a:t> אֲשֶׁר </a:t>
            </a:r>
            <a:r>
              <a:rPr lang="he-IL" dirty="0" err="1">
                <a:solidFill>
                  <a:schemeClr val="tx1"/>
                </a:solidFill>
                <a:latin typeface="Guttman Stam" panose="02010401010101010101" pitchFamily="2" charset="-79"/>
                <a:cs typeface="Guttman Stam" panose="02010401010101010101" pitchFamily="2" charset="-79"/>
              </a:rPr>
              <a:t>קָרְך</a:t>
            </a:r>
            <a:r>
              <a:rPr lang="he-IL" dirty="0">
                <a:solidFill>
                  <a:schemeClr val="tx1"/>
                </a:solidFill>
                <a:latin typeface="Guttman Stam" panose="02010401010101010101" pitchFamily="2" charset="-79"/>
                <a:cs typeface="Guttman Stam" panose="02010401010101010101" pitchFamily="2" charset="-79"/>
              </a:rPr>
              <a:t>ָ בַּדֶּרֶךְ וַיְזַנֵּב בְּךָ כָּל הַנֶּחֱשָׁלִים אַחֲרֶיךָ וְאַתָּה </a:t>
            </a:r>
            <a:r>
              <a:rPr lang="he-IL" dirty="0" err="1">
                <a:solidFill>
                  <a:schemeClr val="tx1"/>
                </a:solidFill>
                <a:latin typeface="Guttman Stam" panose="02010401010101010101" pitchFamily="2" charset="-79"/>
                <a:cs typeface="Guttman Stam" panose="02010401010101010101" pitchFamily="2" charset="-79"/>
              </a:rPr>
              <a:t>עָיֵף</a:t>
            </a:r>
            <a:r>
              <a:rPr lang="he-IL" dirty="0">
                <a:solidFill>
                  <a:schemeClr val="tx1"/>
                </a:solidFill>
                <a:latin typeface="Guttman Stam" panose="02010401010101010101" pitchFamily="2" charset="-79"/>
                <a:cs typeface="Guttman Stam" panose="02010401010101010101" pitchFamily="2" charset="-79"/>
              </a:rPr>
              <a:t> וְיָגֵעַ וְלֹא יָרֵא </a:t>
            </a:r>
            <a:r>
              <a:rPr lang="he-IL" dirty="0" err="1">
                <a:solidFill>
                  <a:schemeClr val="tx1"/>
                </a:solidFill>
                <a:latin typeface="Guttman Stam" panose="02010401010101010101" pitchFamily="2" charset="-79"/>
                <a:cs typeface="Guttman Stam" panose="02010401010101010101" pitchFamily="2" charset="-79"/>
              </a:rPr>
              <a:t>אֱלֹקִים</a:t>
            </a:r>
            <a:r>
              <a:rPr lang="he-IL" dirty="0">
                <a:solidFill>
                  <a:schemeClr val="tx1"/>
                </a:solidFill>
                <a:latin typeface="Guttman Stam" panose="02010401010101010101" pitchFamily="2" charset="-79"/>
                <a:cs typeface="Guttman Stam" panose="02010401010101010101" pitchFamily="2" charset="-79"/>
              </a:rPr>
              <a:t>:</a:t>
            </a:r>
            <a:br>
              <a:rPr lang="he-IL" sz="3600" dirty="0">
                <a:solidFill>
                  <a:schemeClr val="tx1"/>
                </a:solidFill>
                <a:latin typeface="Guttman Stam" panose="02010401010101010101" pitchFamily="2" charset="-79"/>
                <a:cs typeface="Guttman Stam" panose="02010401010101010101" pitchFamily="2" charset="-79"/>
              </a:rPr>
            </a:br>
            <a:r>
              <a:rPr lang="he-IL" b="1" dirty="0" err="1">
                <a:solidFill>
                  <a:srgbClr val="FF0000"/>
                </a:solidFill>
                <a:latin typeface="Guttman Stam" panose="02010401010101010101" pitchFamily="2" charset="-79"/>
                <a:cs typeface="Guttman Stam" panose="02010401010101010101" pitchFamily="2" charset="-79"/>
              </a:rPr>
              <a:t>יט</a:t>
            </a:r>
            <a:r>
              <a:rPr lang="he-IL" dirty="0">
                <a:solidFill>
                  <a:schemeClr val="tx1"/>
                </a:solidFill>
                <a:latin typeface="Guttman Stam" panose="02010401010101010101" pitchFamily="2" charset="-79"/>
                <a:cs typeface="Guttman Stam" panose="02010401010101010101" pitchFamily="2" charset="-79"/>
              </a:rPr>
              <a:t> וְהָיָה בְּהָנִיחַ ה' </a:t>
            </a:r>
            <a:r>
              <a:rPr lang="he-IL" dirty="0" err="1">
                <a:solidFill>
                  <a:schemeClr val="tx1"/>
                </a:solidFill>
                <a:latin typeface="Guttman Stam" panose="02010401010101010101" pitchFamily="2" charset="-79"/>
                <a:cs typeface="Guttman Stam" panose="02010401010101010101" pitchFamily="2" charset="-79"/>
              </a:rPr>
              <a:t>אלקיך</a:t>
            </a:r>
            <a:r>
              <a:rPr lang="he-IL" dirty="0">
                <a:solidFill>
                  <a:schemeClr val="tx1"/>
                </a:solidFill>
                <a:latin typeface="Guttman Stam" panose="02010401010101010101" pitchFamily="2" charset="-79"/>
                <a:cs typeface="Guttman Stam" panose="02010401010101010101" pitchFamily="2" charset="-79"/>
              </a:rPr>
              <a:t> לְךָ מִכָּל אֹיְבֶיךָ מִסָּבִיב בָּאָרֶץ אֲשֶׁר ה' </a:t>
            </a:r>
            <a:r>
              <a:rPr lang="he-IL" dirty="0" err="1">
                <a:solidFill>
                  <a:schemeClr val="tx1"/>
                </a:solidFill>
                <a:latin typeface="Guttman Stam" panose="02010401010101010101" pitchFamily="2" charset="-79"/>
                <a:cs typeface="Guttman Stam" panose="02010401010101010101" pitchFamily="2" charset="-79"/>
              </a:rPr>
              <a:t>אלקיך</a:t>
            </a:r>
            <a:r>
              <a:rPr lang="he-IL" dirty="0">
                <a:solidFill>
                  <a:schemeClr val="tx1"/>
                </a:solidFill>
                <a:latin typeface="Guttman Stam" panose="02010401010101010101" pitchFamily="2" charset="-79"/>
                <a:cs typeface="Guttman Stam" panose="02010401010101010101" pitchFamily="2" charset="-79"/>
              </a:rPr>
              <a:t> נֹתֵן לְךָ נַחֲלָה לְרִשְׁתָּהּ תִּמְחֶה אֶת זֵכֶר עֲמָלֵק מִתַּחַת הַשָּׁמָיִם לֹא תִּשְׁכָּח:</a:t>
            </a:r>
            <a:endParaRPr lang="he-IL" sz="3600" b="1" dirty="0">
              <a:solidFill>
                <a:schemeClr val="tx1"/>
              </a:solidFill>
              <a:latin typeface="Guttman Stam" panose="02010401010101010101" pitchFamily="2" charset="-79"/>
              <a:cs typeface="Guttman Stam" panose="02010401010101010101" pitchFamily="2" charset="-79"/>
            </a:endParaRPr>
          </a:p>
          <a:p>
            <a:pPr lvl="1"/>
            <a:r>
              <a:rPr lang="he-IL" b="1" dirty="0">
                <a:solidFill>
                  <a:schemeClr val="tx1"/>
                </a:solidFill>
              </a:rPr>
              <a:t>השמדת אנשים, נשים, ילדים ובעלי חיים</a:t>
            </a:r>
          </a:p>
          <a:p>
            <a:pPr lvl="1"/>
            <a:r>
              <a:rPr lang="he-IL" b="1" dirty="0">
                <a:solidFill>
                  <a:schemeClr val="tx1"/>
                </a:solidFill>
              </a:rPr>
              <a:t>חובה לזכור מה שעמלק עשה לעם ישראל</a:t>
            </a:r>
          </a:p>
        </p:txBody>
      </p:sp>
    </p:spTree>
    <p:extLst>
      <p:ext uri="{BB962C8B-B14F-4D97-AF65-F5344CB8AC3E}">
        <p14:creationId xmlns:p14="http://schemas.microsoft.com/office/powerpoint/2010/main" val="768973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he-IL" b="1" u="sng" dirty="0">
                <a:solidFill>
                  <a:srgbClr val="C00000"/>
                </a:solidFill>
                <a:latin typeface="Guttman Haim" panose="02010401010101010101" pitchFamily="2" charset="-79"/>
                <a:cs typeface="Guttman Haim" panose="02010401010101010101" pitchFamily="2" charset="-79"/>
              </a:rPr>
              <a:t>מלחמת רשות</a:t>
            </a:r>
            <a:endParaRPr lang="he-IL" dirty="0"/>
          </a:p>
        </p:txBody>
      </p:sp>
      <p:sp>
        <p:nvSpPr>
          <p:cNvPr id="3" name="מציין מיקום תוכן 2"/>
          <p:cNvSpPr>
            <a:spLocks noGrp="1"/>
          </p:cNvSpPr>
          <p:nvPr>
            <p:ph idx="1"/>
          </p:nvPr>
        </p:nvSpPr>
        <p:spPr>
          <a:xfrm>
            <a:off x="1981200" y="1600201"/>
            <a:ext cx="8229600" cy="2476872"/>
          </a:xfrm>
        </p:spPr>
        <p:style>
          <a:lnRef idx="1">
            <a:schemeClr val="accent3"/>
          </a:lnRef>
          <a:fillRef idx="3">
            <a:schemeClr val="accent3"/>
          </a:fillRef>
          <a:effectRef idx="2">
            <a:schemeClr val="accent3"/>
          </a:effectRef>
          <a:fontRef idx="minor">
            <a:schemeClr val="lt1"/>
          </a:fontRef>
        </p:style>
        <p:txBody>
          <a:bodyPr>
            <a:normAutofit/>
          </a:bodyPr>
          <a:lstStyle/>
          <a:p>
            <a:r>
              <a:rPr lang="he-IL" sz="3600" b="1" dirty="0">
                <a:solidFill>
                  <a:schemeClr val="tx1"/>
                </a:solidFill>
              </a:rPr>
              <a:t>מלחמת כיבוש לשם שיעבוד מדינות מחוץ לגבולות המובטחים</a:t>
            </a:r>
          </a:p>
          <a:p>
            <a:pPr lvl="1"/>
            <a:r>
              <a:rPr lang="he-IL" b="1" dirty="0">
                <a:solidFill>
                  <a:schemeClr val="tx1"/>
                </a:solidFill>
              </a:rPr>
              <a:t>לא כולם חייבים לצאת למלחמה</a:t>
            </a:r>
          </a:p>
          <a:p>
            <a:pPr lvl="1"/>
            <a:r>
              <a:rPr lang="he-IL" b="1" dirty="0">
                <a:solidFill>
                  <a:schemeClr val="tx1"/>
                </a:solidFill>
              </a:rPr>
              <a:t>דינים המתייחסים לאופן הלחימה והיחס לשבויים </a:t>
            </a:r>
          </a:p>
        </p:txBody>
      </p:sp>
      <p:sp>
        <p:nvSpPr>
          <p:cNvPr id="7" name="כותרת 1"/>
          <p:cNvSpPr txBox="1">
            <a:spLocks/>
          </p:cNvSpPr>
          <p:nvPr/>
        </p:nvSpPr>
        <p:spPr>
          <a:xfrm>
            <a:off x="1991544" y="4581129"/>
            <a:ext cx="8229600" cy="867787"/>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1" anchor="ctr">
            <a:normAutofit/>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he-IL" b="1" u="sng" dirty="0">
                <a:solidFill>
                  <a:srgbClr val="C00000"/>
                </a:solidFill>
                <a:latin typeface="Guttman Haim" panose="02010401010101010101" pitchFamily="2" charset="-79"/>
                <a:cs typeface="Guttman Haim" panose="02010401010101010101" pitchFamily="2" charset="-79"/>
              </a:rPr>
              <a:t>מלחמת חובה</a:t>
            </a:r>
            <a:endParaRPr lang="he-IL" dirty="0">
              <a:solidFill>
                <a:prstClr val="white"/>
              </a:solidFill>
            </a:endParaRPr>
          </a:p>
        </p:txBody>
      </p:sp>
      <p:sp>
        <p:nvSpPr>
          <p:cNvPr id="8" name="מציין מיקום תוכן 2"/>
          <p:cNvSpPr txBox="1">
            <a:spLocks/>
          </p:cNvSpPr>
          <p:nvPr/>
        </p:nvSpPr>
        <p:spPr>
          <a:xfrm>
            <a:off x="1991544" y="5661248"/>
            <a:ext cx="8229600" cy="864096"/>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r>
              <a:rPr lang="he-IL" sz="3600" b="1" dirty="0">
                <a:solidFill>
                  <a:prstClr val="black"/>
                </a:solidFill>
              </a:rPr>
              <a:t>שמירה על הביטחון השוטף</a:t>
            </a:r>
            <a:endParaRPr lang="he-IL" b="1" dirty="0">
              <a:solidFill>
                <a:prstClr val="black"/>
              </a:solidFill>
            </a:endParaRPr>
          </a:p>
        </p:txBody>
      </p:sp>
    </p:spTree>
    <p:extLst>
      <p:ext uri="{BB962C8B-B14F-4D97-AF65-F5344CB8AC3E}">
        <p14:creationId xmlns:p14="http://schemas.microsoft.com/office/powerpoint/2010/main" val="165011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he-IL" b="1" u="sng" dirty="0">
                <a:solidFill>
                  <a:srgbClr val="C00000"/>
                </a:solidFill>
                <a:latin typeface="Guttman Haim" panose="02010401010101010101" pitchFamily="2" charset="-79"/>
                <a:cs typeface="Guttman Haim" panose="02010401010101010101" pitchFamily="2" charset="-79"/>
              </a:rPr>
              <a:t>השחתת עצים בעת מצור</a:t>
            </a:r>
            <a:r>
              <a:rPr lang="he-IL" sz="2400" u="sng" dirty="0">
                <a:solidFill>
                  <a:srgbClr val="C00000"/>
                </a:solidFill>
                <a:latin typeface="Guttman Haim" panose="02010401010101010101" pitchFamily="2" charset="-79"/>
                <a:cs typeface="Guttman Haim" panose="02010401010101010101" pitchFamily="2" charset="-79"/>
              </a:rPr>
              <a:t>(</a:t>
            </a:r>
            <a:r>
              <a:rPr lang="he-IL" sz="2400" u="sng" dirty="0" err="1">
                <a:solidFill>
                  <a:srgbClr val="C00000"/>
                </a:solidFill>
                <a:latin typeface="Guttman Haim" panose="02010401010101010101" pitchFamily="2" charset="-79"/>
                <a:cs typeface="Guttman Haim" panose="02010401010101010101" pitchFamily="2" charset="-79"/>
              </a:rPr>
              <a:t>כ,יט</a:t>
            </a:r>
            <a:r>
              <a:rPr lang="he-IL" sz="2400" u="sng" dirty="0">
                <a:solidFill>
                  <a:srgbClr val="C00000"/>
                </a:solidFill>
                <a:latin typeface="Guttman Haim" panose="02010401010101010101" pitchFamily="2" charset="-79"/>
                <a:cs typeface="Guttman Haim" panose="02010401010101010101" pitchFamily="2" charset="-79"/>
              </a:rPr>
              <a:t>-כ)</a:t>
            </a:r>
            <a:endParaRPr lang="he-IL" dirty="0"/>
          </a:p>
        </p:txBody>
      </p:sp>
      <p:sp>
        <p:nvSpPr>
          <p:cNvPr id="3" name="מציין מיקום תוכן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normAutofit/>
          </a:bodyPr>
          <a:lstStyle/>
          <a:p>
            <a:pPr marL="0" indent="0">
              <a:buNone/>
            </a:pPr>
            <a:r>
              <a:rPr lang="he-IL" sz="3600" b="1" dirty="0" err="1">
                <a:solidFill>
                  <a:srgbClr val="FF0000"/>
                </a:solidFill>
                <a:latin typeface="Guttman Stam" panose="02010401010101010101" pitchFamily="2" charset="-79"/>
                <a:cs typeface="Guttman Stam" panose="02010401010101010101" pitchFamily="2" charset="-79"/>
              </a:rPr>
              <a:t>יט</a:t>
            </a:r>
            <a:r>
              <a:rPr lang="he-IL" sz="3600" dirty="0">
                <a:solidFill>
                  <a:schemeClr val="tx1"/>
                </a:solidFill>
                <a:latin typeface="Guttman Stam" panose="02010401010101010101" pitchFamily="2" charset="-79"/>
                <a:cs typeface="Guttman Stam" panose="02010401010101010101" pitchFamily="2" charset="-79"/>
              </a:rPr>
              <a:t> כִּי תָצוּר אֶל עִיר יָמִים רַבִּים </a:t>
            </a:r>
            <a:r>
              <a:rPr lang="he-IL" sz="3600" dirty="0" err="1">
                <a:solidFill>
                  <a:schemeClr val="tx1"/>
                </a:solidFill>
                <a:latin typeface="Guttman Stam" panose="02010401010101010101" pitchFamily="2" charset="-79"/>
                <a:cs typeface="Guttman Stam" panose="02010401010101010101" pitchFamily="2" charset="-79"/>
              </a:rPr>
              <a:t>לְהִלָּחֵם</a:t>
            </a:r>
            <a:r>
              <a:rPr lang="he-IL" sz="3600" dirty="0">
                <a:solidFill>
                  <a:schemeClr val="tx1"/>
                </a:solidFill>
                <a:latin typeface="Guttman Stam" panose="02010401010101010101" pitchFamily="2" charset="-79"/>
                <a:cs typeface="Guttman Stam" panose="02010401010101010101" pitchFamily="2" charset="-79"/>
              </a:rPr>
              <a:t> עָלֶיהָ </a:t>
            </a:r>
            <a:r>
              <a:rPr lang="he-IL" sz="3600" dirty="0" err="1">
                <a:solidFill>
                  <a:schemeClr val="tx1"/>
                </a:solidFill>
                <a:latin typeface="Guttman Stam" panose="02010401010101010101" pitchFamily="2" charset="-79"/>
                <a:cs typeface="Guttman Stam" panose="02010401010101010101" pitchFamily="2" charset="-79"/>
              </a:rPr>
              <a:t>לְתָפְשָׂה</a:t>
            </a:r>
            <a:r>
              <a:rPr lang="he-IL" sz="3600" dirty="0">
                <a:solidFill>
                  <a:schemeClr val="tx1"/>
                </a:solidFill>
                <a:latin typeface="Guttman Stam" panose="02010401010101010101" pitchFamily="2" charset="-79"/>
                <a:cs typeface="Guttman Stam" panose="02010401010101010101" pitchFamily="2" charset="-79"/>
              </a:rPr>
              <a:t>ּ לֹא תַשְׁחִית אֶת עֵצָהּ </a:t>
            </a:r>
            <a:r>
              <a:rPr lang="he-IL" sz="3600" dirty="0" err="1">
                <a:solidFill>
                  <a:schemeClr val="tx1"/>
                </a:solidFill>
                <a:latin typeface="Guttman Stam" panose="02010401010101010101" pitchFamily="2" charset="-79"/>
                <a:cs typeface="Guttman Stam" panose="02010401010101010101" pitchFamily="2" charset="-79"/>
              </a:rPr>
              <a:t>לִנְדֹּח</a:t>
            </a:r>
            <a:r>
              <a:rPr lang="he-IL" sz="3600" dirty="0">
                <a:solidFill>
                  <a:schemeClr val="tx1"/>
                </a:solidFill>
                <a:latin typeface="Guttman Stam" panose="02010401010101010101" pitchFamily="2" charset="-79"/>
                <a:cs typeface="Guttman Stam" panose="02010401010101010101" pitchFamily="2" charset="-79"/>
              </a:rPr>
              <a:t>ַ עָלָיו גַּרְזֶן כִּי מִמֶּנּוּ תֹאכֵל וְאֹתוֹ לֹא </a:t>
            </a:r>
            <a:r>
              <a:rPr lang="he-IL" sz="3600" dirty="0" err="1">
                <a:solidFill>
                  <a:schemeClr val="tx1"/>
                </a:solidFill>
                <a:latin typeface="Guttman Stam" panose="02010401010101010101" pitchFamily="2" charset="-79"/>
                <a:cs typeface="Guttman Stam" panose="02010401010101010101" pitchFamily="2" charset="-79"/>
              </a:rPr>
              <a:t>תִכְרֹת</a:t>
            </a:r>
            <a:r>
              <a:rPr lang="he-IL" sz="3600" dirty="0">
                <a:solidFill>
                  <a:schemeClr val="tx1"/>
                </a:solidFill>
                <a:latin typeface="Guttman Stam" panose="02010401010101010101" pitchFamily="2" charset="-79"/>
                <a:cs typeface="Guttman Stam" panose="02010401010101010101" pitchFamily="2" charset="-79"/>
              </a:rPr>
              <a:t> כִּי הָאָדָם עֵץ הַשָּׂדֶה לָבֹא מִפָּנֶיךָ בַּמָּצוֹר:</a:t>
            </a:r>
            <a:br>
              <a:rPr lang="he-IL" sz="3600" dirty="0">
                <a:solidFill>
                  <a:schemeClr val="tx1"/>
                </a:solidFill>
                <a:latin typeface="Guttman Stam" panose="02010401010101010101" pitchFamily="2" charset="-79"/>
                <a:cs typeface="Guttman Stam" panose="02010401010101010101" pitchFamily="2" charset="-79"/>
              </a:rPr>
            </a:br>
            <a:r>
              <a:rPr lang="he-IL" sz="3600" b="1" dirty="0">
                <a:solidFill>
                  <a:srgbClr val="FF0000"/>
                </a:solidFill>
                <a:latin typeface="Guttman Stam" panose="02010401010101010101" pitchFamily="2" charset="-79"/>
                <a:cs typeface="Guttman Stam" panose="02010401010101010101" pitchFamily="2" charset="-79"/>
              </a:rPr>
              <a:t>כ</a:t>
            </a:r>
            <a:r>
              <a:rPr lang="he-IL" sz="3600" dirty="0">
                <a:solidFill>
                  <a:schemeClr val="tx1"/>
                </a:solidFill>
                <a:latin typeface="Guttman Stam" panose="02010401010101010101" pitchFamily="2" charset="-79"/>
                <a:cs typeface="Guttman Stam" panose="02010401010101010101" pitchFamily="2" charset="-79"/>
              </a:rPr>
              <a:t> רַק עֵץ אֲשֶׁר תֵּדַע כִּי לֹא עֵץ מַאֲכָל הוּא אֹתוֹ תַשְׁחִית וְכָרָתָּ וּבָנִיתָ מָצוֹר עַל הָעִיר אֲשֶׁר הִוא עֹשָׂה עִמְּךָ מִלְחָמָה עַד רִדְתָּהּ:</a:t>
            </a:r>
          </a:p>
        </p:txBody>
      </p:sp>
    </p:spTree>
    <p:extLst>
      <p:ext uri="{BB962C8B-B14F-4D97-AF65-F5344CB8AC3E}">
        <p14:creationId xmlns:p14="http://schemas.microsoft.com/office/powerpoint/2010/main" val="893814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he-IL" b="1" u="sng" dirty="0">
                <a:solidFill>
                  <a:srgbClr val="C00000"/>
                </a:solidFill>
                <a:latin typeface="Guttman Haim" panose="02010401010101010101" pitchFamily="2" charset="-79"/>
                <a:cs typeface="Guttman Haim" panose="02010401010101010101" pitchFamily="2" charset="-79"/>
              </a:rPr>
              <a:t>השחתת עצים בעת מצור</a:t>
            </a:r>
            <a:r>
              <a:rPr lang="he-IL" sz="2400" u="sng" dirty="0">
                <a:solidFill>
                  <a:srgbClr val="C00000"/>
                </a:solidFill>
                <a:latin typeface="Guttman Haim" panose="02010401010101010101" pitchFamily="2" charset="-79"/>
                <a:cs typeface="Guttman Haim" panose="02010401010101010101" pitchFamily="2" charset="-79"/>
              </a:rPr>
              <a:t>(</a:t>
            </a:r>
            <a:r>
              <a:rPr lang="he-IL" sz="2400" u="sng" dirty="0" err="1">
                <a:solidFill>
                  <a:srgbClr val="C00000"/>
                </a:solidFill>
                <a:latin typeface="Guttman Haim" panose="02010401010101010101" pitchFamily="2" charset="-79"/>
                <a:cs typeface="Guttman Haim" panose="02010401010101010101" pitchFamily="2" charset="-79"/>
              </a:rPr>
              <a:t>כ,יט</a:t>
            </a:r>
            <a:r>
              <a:rPr lang="he-IL" sz="2400" u="sng" dirty="0">
                <a:solidFill>
                  <a:srgbClr val="C00000"/>
                </a:solidFill>
                <a:latin typeface="Guttman Haim" panose="02010401010101010101" pitchFamily="2" charset="-79"/>
                <a:cs typeface="Guttman Haim" panose="02010401010101010101" pitchFamily="2" charset="-79"/>
              </a:rPr>
              <a:t>-כ)</a:t>
            </a:r>
            <a:endParaRPr lang="he-IL" dirty="0"/>
          </a:p>
        </p:txBody>
      </p:sp>
      <p:sp>
        <p:nvSpPr>
          <p:cNvPr id="3" name="מציין מיקום תוכן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normAutofit/>
          </a:bodyPr>
          <a:lstStyle/>
          <a:p>
            <a:r>
              <a:rPr lang="he-IL" sz="4000" dirty="0">
                <a:solidFill>
                  <a:schemeClr val="tx1"/>
                </a:solidFill>
              </a:rPr>
              <a:t>אסור לכרות עצי פרי לטובת המצור. כלומר:</a:t>
            </a:r>
          </a:p>
          <a:p>
            <a:pPr lvl="1"/>
            <a:r>
              <a:rPr lang="he-IL" sz="3600" dirty="0">
                <a:solidFill>
                  <a:schemeClr val="tx1"/>
                </a:solidFill>
              </a:rPr>
              <a:t>המטרה אינה מקדשת את האמצעים!!</a:t>
            </a:r>
          </a:p>
          <a:p>
            <a:pPr lvl="1"/>
            <a:r>
              <a:rPr lang="he-IL" sz="3600" dirty="0">
                <a:solidFill>
                  <a:schemeClr val="tx1"/>
                </a:solidFill>
              </a:rPr>
              <a:t>אסור להשחית עצי פרי על מנת לגרום לאויב רעב</a:t>
            </a:r>
          </a:p>
          <a:p>
            <a:pPr lvl="1"/>
            <a:r>
              <a:rPr lang="he-IL" sz="3600" dirty="0">
                <a:solidFill>
                  <a:schemeClr val="tx1"/>
                </a:solidFill>
              </a:rPr>
              <a:t>אסור לכרות עץ פרי משום שהוא, כמו האדם, יוצר חיים.</a:t>
            </a:r>
          </a:p>
          <a:p>
            <a:pPr lvl="1"/>
            <a:r>
              <a:rPr lang="he-IL" sz="3600" dirty="0">
                <a:solidFill>
                  <a:schemeClr val="tx1"/>
                </a:solidFill>
              </a:rPr>
              <a:t>מותר לכרות את שניהם, אבל עץ סרק קודם לעץ פרי.</a:t>
            </a:r>
          </a:p>
        </p:txBody>
      </p:sp>
    </p:spTree>
    <p:extLst>
      <p:ext uri="{BB962C8B-B14F-4D97-AF65-F5344CB8AC3E}">
        <p14:creationId xmlns:p14="http://schemas.microsoft.com/office/powerpoint/2010/main" val="1872866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he-IL" b="1" u="sng" dirty="0">
                <a:solidFill>
                  <a:srgbClr val="C00000"/>
                </a:solidFill>
                <a:latin typeface="Guttman Haim" panose="02010401010101010101" pitchFamily="2" charset="-79"/>
                <a:cs typeface="Guttman Haim" panose="02010401010101010101" pitchFamily="2" charset="-79"/>
              </a:rPr>
              <a:t>שמירת המחנה</a:t>
            </a:r>
            <a:r>
              <a:rPr lang="he-IL" sz="2000" u="sng" dirty="0">
                <a:solidFill>
                  <a:srgbClr val="C00000"/>
                </a:solidFill>
                <a:latin typeface="Guttman Haim" panose="02010401010101010101" pitchFamily="2" charset="-79"/>
                <a:cs typeface="Guttman Haim" panose="02010401010101010101" pitchFamily="2" charset="-79"/>
              </a:rPr>
              <a:t>(</a:t>
            </a:r>
            <a:r>
              <a:rPr lang="he-IL" sz="2000" u="sng" dirty="0" err="1">
                <a:solidFill>
                  <a:srgbClr val="C00000"/>
                </a:solidFill>
                <a:latin typeface="Guttman Haim" panose="02010401010101010101" pitchFamily="2" charset="-79"/>
                <a:cs typeface="Guttman Haim" panose="02010401010101010101" pitchFamily="2" charset="-79"/>
              </a:rPr>
              <a:t>כג,י</a:t>
            </a:r>
            <a:r>
              <a:rPr lang="he-IL" sz="2000" u="sng" dirty="0">
                <a:solidFill>
                  <a:srgbClr val="C00000"/>
                </a:solidFill>
                <a:latin typeface="Guttman Haim" panose="02010401010101010101" pitchFamily="2" charset="-79"/>
                <a:cs typeface="Guttman Haim" panose="02010401010101010101" pitchFamily="2" charset="-79"/>
              </a:rPr>
              <a:t>-טו)</a:t>
            </a:r>
            <a:endParaRPr lang="he-IL" dirty="0"/>
          </a:p>
        </p:txBody>
      </p:sp>
      <p:sp>
        <p:nvSpPr>
          <p:cNvPr id="3" name="מציין מיקום תוכן 2"/>
          <p:cNvSpPr>
            <a:spLocks noGrp="1"/>
          </p:cNvSpPr>
          <p:nvPr>
            <p:ph idx="1"/>
          </p:nvPr>
        </p:nvSpPr>
        <p:spPr>
          <a:xfrm>
            <a:off x="609600" y="1600201"/>
            <a:ext cx="10972800" cy="5133999"/>
          </a:xfrm>
        </p:spPr>
        <p:style>
          <a:lnRef idx="1">
            <a:schemeClr val="accent3"/>
          </a:lnRef>
          <a:fillRef idx="3">
            <a:schemeClr val="accent3"/>
          </a:fillRef>
          <a:effectRef idx="2">
            <a:schemeClr val="accent3"/>
          </a:effectRef>
          <a:fontRef idx="minor">
            <a:schemeClr val="lt1"/>
          </a:fontRef>
        </p:style>
        <p:txBody>
          <a:bodyPr>
            <a:normAutofit lnSpcReduction="10000"/>
          </a:bodyPr>
          <a:lstStyle/>
          <a:p>
            <a:pPr marL="0" indent="0">
              <a:buNone/>
            </a:pPr>
            <a:r>
              <a:rPr lang="he-IL" b="1" dirty="0">
                <a:solidFill>
                  <a:srgbClr val="FF0000"/>
                </a:solidFill>
                <a:latin typeface="Guttman Stam" panose="02010401010101010101" pitchFamily="2" charset="-79"/>
                <a:cs typeface="Guttman Stam" panose="02010401010101010101" pitchFamily="2" charset="-79"/>
              </a:rPr>
              <a:t>י</a:t>
            </a:r>
            <a:r>
              <a:rPr lang="he-IL" dirty="0">
                <a:solidFill>
                  <a:schemeClr val="tx1"/>
                </a:solidFill>
                <a:latin typeface="Guttman Stam" panose="02010401010101010101" pitchFamily="2" charset="-79"/>
                <a:cs typeface="Guttman Stam" panose="02010401010101010101" pitchFamily="2" charset="-79"/>
              </a:rPr>
              <a:t> כִּי תֵצֵא מַחֲנֶה עַל אֹיְבֶיךָ וְנִשְׁמַרְתָּ מִכֹּל דָּבָר רָע:</a:t>
            </a:r>
            <a:br>
              <a:rPr lang="he-IL" dirty="0">
                <a:solidFill>
                  <a:schemeClr val="tx1"/>
                </a:solidFill>
                <a:latin typeface="Guttman Stam" panose="02010401010101010101" pitchFamily="2" charset="-79"/>
                <a:cs typeface="Guttman Stam" panose="02010401010101010101" pitchFamily="2" charset="-79"/>
              </a:rPr>
            </a:br>
            <a:r>
              <a:rPr lang="he-IL" b="1" dirty="0">
                <a:solidFill>
                  <a:srgbClr val="FF0000"/>
                </a:solidFill>
                <a:latin typeface="Guttman Stam" panose="02010401010101010101" pitchFamily="2" charset="-79"/>
                <a:cs typeface="Guttman Stam" panose="02010401010101010101" pitchFamily="2" charset="-79"/>
              </a:rPr>
              <a:t>יא</a:t>
            </a:r>
            <a:r>
              <a:rPr lang="he-IL" dirty="0">
                <a:solidFill>
                  <a:schemeClr val="tx1"/>
                </a:solidFill>
                <a:latin typeface="Guttman Stam" panose="02010401010101010101" pitchFamily="2" charset="-79"/>
                <a:cs typeface="Guttman Stam" panose="02010401010101010101" pitchFamily="2" charset="-79"/>
              </a:rPr>
              <a:t> כִּי יִהְיֶה בְךָ אִישׁ אֲשֶׁר לֹא יִהְיֶה טָהוֹר מִקְּרֵה לָיְלָה וְיָצָא אֶל מִחוּץ לַמַּחֲנֶה לֹא יָבֹא אֶל תּוֹךְ הַמַּחֲנֶה:</a:t>
            </a:r>
            <a:br>
              <a:rPr lang="he-IL" dirty="0">
                <a:solidFill>
                  <a:schemeClr val="tx1"/>
                </a:solidFill>
                <a:latin typeface="Guttman Stam" panose="02010401010101010101" pitchFamily="2" charset="-79"/>
                <a:cs typeface="Guttman Stam" panose="02010401010101010101" pitchFamily="2" charset="-79"/>
              </a:rPr>
            </a:br>
            <a:r>
              <a:rPr lang="he-IL" b="1" dirty="0" err="1">
                <a:solidFill>
                  <a:srgbClr val="FF0000"/>
                </a:solidFill>
                <a:latin typeface="Guttman Stam" panose="02010401010101010101" pitchFamily="2" charset="-79"/>
                <a:cs typeface="Guttman Stam" panose="02010401010101010101" pitchFamily="2" charset="-79"/>
              </a:rPr>
              <a:t>יב</a:t>
            </a:r>
            <a:r>
              <a:rPr lang="he-IL" dirty="0">
                <a:solidFill>
                  <a:schemeClr val="tx1"/>
                </a:solidFill>
                <a:latin typeface="Guttman Stam" panose="02010401010101010101" pitchFamily="2" charset="-79"/>
                <a:cs typeface="Guttman Stam" panose="02010401010101010101" pitchFamily="2" charset="-79"/>
              </a:rPr>
              <a:t> וְהָיָה לִפְנוֹת עֶרֶב יִרְחַץ בַּמָּיִם וּכְבֹא הַשֶּׁמֶשׁ יָבֹא אֶל תּוֹךְ הַמַּחֲנֶה:</a:t>
            </a:r>
            <a:br>
              <a:rPr lang="he-IL" dirty="0">
                <a:solidFill>
                  <a:schemeClr val="tx1"/>
                </a:solidFill>
                <a:latin typeface="Guttman Stam" panose="02010401010101010101" pitchFamily="2" charset="-79"/>
                <a:cs typeface="Guttman Stam" panose="02010401010101010101" pitchFamily="2" charset="-79"/>
              </a:rPr>
            </a:br>
            <a:r>
              <a:rPr lang="he-IL" b="1" dirty="0" err="1">
                <a:solidFill>
                  <a:srgbClr val="FF0000"/>
                </a:solidFill>
                <a:latin typeface="Guttman Stam" panose="02010401010101010101" pitchFamily="2" charset="-79"/>
                <a:cs typeface="Guttman Stam" panose="02010401010101010101" pitchFamily="2" charset="-79"/>
              </a:rPr>
              <a:t>יג</a:t>
            </a:r>
            <a:r>
              <a:rPr lang="he-IL" dirty="0">
                <a:solidFill>
                  <a:schemeClr val="tx1"/>
                </a:solidFill>
                <a:latin typeface="Guttman Stam" panose="02010401010101010101" pitchFamily="2" charset="-79"/>
                <a:cs typeface="Guttman Stam" panose="02010401010101010101" pitchFamily="2" charset="-79"/>
              </a:rPr>
              <a:t> וְיָד תִּהְיֶה לְךָ מִחוּץ לַמַּחֲנֶה וְיָצָאתָ שָׁמָּה חוּץ:</a:t>
            </a:r>
            <a:br>
              <a:rPr lang="he-IL" dirty="0">
                <a:solidFill>
                  <a:schemeClr val="tx1"/>
                </a:solidFill>
                <a:latin typeface="Guttman Stam" panose="02010401010101010101" pitchFamily="2" charset="-79"/>
                <a:cs typeface="Guttman Stam" panose="02010401010101010101" pitchFamily="2" charset="-79"/>
              </a:rPr>
            </a:br>
            <a:r>
              <a:rPr lang="he-IL" b="1" dirty="0">
                <a:solidFill>
                  <a:srgbClr val="FF0000"/>
                </a:solidFill>
                <a:latin typeface="Guttman Stam" panose="02010401010101010101" pitchFamily="2" charset="-79"/>
                <a:cs typeface="Guttman Stam" panose="02010401010101010101" pitchFamily="2" charset="-79"/>
              </a:rPr>
              <a:t>יד</a:t>
            </a:r>
            <a:r>
              <a:rPr lang="he-IL" dirty="0">
                <a:solidFill>
                  <a:schemeClr val="tx1"/>
                </a:solidFill>
                <a:latin typeface="Guttman Stam" panose="02010401010101010101" pitchFamily="2" charset="-79"/>
                <a:cs typeface="Guttman Stam" panose="02010401010101010101" pitchFamily="2" charset="-79"/>
              </a:rPr>
              <a:t> וְיָתֵד תִּהְיֶה לְךָ עַל אֲזֵנֶךָ וְהָיָה בְּשִׁבְתְּךָ חוּץ </a:t>
            </a:r>
            <a:r>
              <a:rPr lang="he-IL" dirty="0" err="1">
                <a:solidFill>
                  <a:schemeClr val="tx1"/>
                </a:solidFill>
                <a:latin typeface="Guttman Stam" panose="02010401010101010101" pitchFamily="2" charset="-79"/>
                <a:cs typeface="Guttman Stam" panose="02010401010101010101" pitchFamily="2" charset="-79"/>
              </a:rPr>
              <a:t>וְחָפַרְתָּה</a:t>
            </a:r>
            <a:r>
              <a:rPr lang="he-IL" dirty="0">
                <a:solidFill>
                  <a:schemeClr val="tx1"/>
                </a:solidFill>
                <a:latin typeface="Guttman Stam" panose="02010401010101010101" pitchFamily="2" charset="-79"/>
                <a:cs typeface="Guttman Stam" panose="02010401010101010101" pitchFamily="2" charset="-79"/>
              </a:rPr>
              <a:t> בָהּ וְשַׁבְתָּ </a:t>
            </a:r>
            <a:r>
              <a:rPr lang="he-IL" dirty="0" err="1">
                <a:solidFill>
                  <a:schemeClr val="tx1"/>
                </a:solidFill>
                <a:latin typeface="Guttman Stam" panose="02010401010101010101" pitchFamily="2" charset="-79"/>
                <a:cs typeface="Guttman Stam" panose="02010401010101010101" pitchFamily="2" charset="-79"/>
              </a:rPr>
              <a:t>וְכִסִּית</a:t>
            </a:r>
            <a:r>
              <a:rPr lang="he-IL" dirty="0">
                <a:solidFill>
                  <a:schemeClr val="tx1"/>
                </a:solidFill>
                <a:latin typeface="Guttman Stam" panose="02010401010101010101" pitchFamily="2" charset="-79"/>
                <a:cs typeface="Guttman Stam" panose="02010401010101010101" pitchFamily="2" charset="-79"/>
              </a:rPr>
              <a:t>ָ אֶת צֵאָתֶךָ:</a:t>
            </a:r>
            <a:br>
              <a:rPr lang="he-IL" dirty="0">
                <a:solidFill>
                  <a:schemeClr val="tx1"/>
                </a:solidFill>
                <a:latin typeface="Guttman Stam" panose="02010401010101010101" pitchFamily="2" charset="-79"/>
                <a:cs typeface="Guttman Stam" panose="02010401010101010101" pitchFamily="2" charset="-79"/>
              </a:rPr>
            </a:br>
            <a:r>
              <a:rPr lang="he-IL" b="1" dirty="0">
                <a:solidFill>
                  <a:srgbClr val="FF0000"/>
                </a:solidFill>
                <a:latin typeface="Guttman Stam" panose="02010401010101010101" pitchFamily="2" charset="-79"/>
                <a:cs typeface="Guttman Stam" panose="02010401010101010101" pitchFamily="2" charset="-79"/>
              </a:rPr>
              <a:t>טו</a:t>
            </a:r>
            <a:r>
              <a:rPr lang="he-IL" dirty="0">
                <a:solidFill>
                  <a:schemeClr val="tx1"/>
                </a:solidFill>
                <a:latin typeface="Guttman Stam" panose="02010401010101010101" pitchFamily="2" charset="-79"/>
                <a:cs typeface="Guttman Stam" panose="02010401010101010101" pitchFamily="2" charset="-79"/>
              </a:rPr>
              <a:t> כִּי ה' </a:t>
            </a:r>
            <a:r>
              <a:rPr lang="he-IL" dirty="0" err="1">
                <a:solidFill>
                  <a:schemeClr val="tx1"/>
                </a:solidFill>
                <a:latin typeface="Guttman Stam" panose="02010401010101010101" pitchFamily="2" charset="-79"/>
                <a:cs typeface="Guttman Stam" panose="02010401010101010101" pitchFamily="2" charset="-79"/>
              </a:rPr>
              <a:t>אלקיך</a:t>
            </a:r>
            <a:r>
              <a:rPr lang="he-IL" dirty="0">
                <a:solidFill>
                  <a:schemeClr val="tx1"/>
                </a:solidFill>
                <a:latin typeface="Guttman Stam" panose="02010401010101010101" pitchFamily="2" charset="-79"/>
                <a:cs typeface="Guttman Stam" panose="02010401010101010101" pitchFamily="2" charset="-79"/>
              </a:rPr>
              <a:t> מִתְהַלֵּךְ בְּקֶרֶב מַחֲנֶךָ לְהַצִּילְךָ וְלָתֵת אֹיְבֶיךָ לְפָנֶיךָ וְהָיָה מַחֲנֶיךָ קָדוֹשׁ וְלֹא יִרְאֶה בְךָ עֶרְוַת דָּבָר וְשָׁב </a:t>
            </a:r>
            <a:r>
              <a:rPr lang="he-IL" dirty="0" err="1">
                <a:solidFill>
                  <a:schemeClr val="tx1"/>
                </a:solidFill>
                <a:latin typeface="Guttman Stam" panose="02010401010101010101" pitchFamily="2" charset="-79"/>
                <a:cs typeface="Guttman Stam" panose="02010401010101010101" pitchFamily="2" charset="-79"/>
              </a:rPr>
              <a:t>מֵאַחֲרֶיך</a:t>
            </a:r>
            <a:r>
              <a:rPr lang="he-IL" dirty="0">
                <a:solidFill>
                  <a:schemeClr val="tx1"/>
                </a:solidFill>
                <a:latin typeface="Guttman Stam" panose="02010401010101010101" pitchFamily="2" charset="-79"/>
                <a:cs typeface="Guttman Stam" panose="02010401010101010101" pitchFamily="2" charset="-79"/>
              </a:rPr>
              <a:t>ָ:</a:t>
            </a:r>
          </a:p>
        </p:txBody>
      </p:sp>
    </p:spTree>
    <p:extLst>
      <p:ext uri="{BB962C8B-B14F-4D97-AF65-F5344CB8AC3E}">
        <p14:creationId xmlns:p14="http://schemas.microsoft.com/office/powerpoint/2010/main" val="3645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44624"/>
            <a:ext cx="8229600" cy="778098"/>
          </a:xfrm>
        </p:spPr>
        <p:txBody>
          <a:bodyPr/>
          <a:lstStyle/>
          <a:p>
            <a:r>
              <a:rPr lang="he-IL" b="1" u="sng" dirty="0">
                <a:solidFill>
                  <a:srgbClr val="C00000"/>
                </a:solidFill>
                <a:latin typeface="Guttman Haim" panose="02010401010101010101" pitchFamily="2" charset="-79"/>
                <a:cs typeface="Guttman Haim" panose="02010401010101010101" pitchFamily="2" charset="-79"/>
              </a:rPr>
              <a:t>ביחס למדבר – פרק ח'</a:t>
            </a:r>
          </a:p>
        </p:txBody>
      </p:sp>
      <p:sp>
        <p:nvSpPr>
          <p:cNvPr id="6" name="מציין מיקום תוכן 5"/>
          <p:cNvSpPr>
            <a:spLocks noGrp="1"/>
          </p:cNvSpPr>
          <p:nvPr>
            <p:ph idx="1"/>
          </p:nvPr>
        </p:nvSpPr>
        <p:spPr>
          <a:xfrm>
            <a:off x="1524000" y="822722"/>
            <a:ext cx="9144000" cy="6035278"/>
          </a:xfrm>
        </p:spPr>
        <p:txBody>
          <a:bodyPr>
            <a:normAutofit fontScale="92500" lnSpcReduction="20000"/>
          </a:bodyPr>
          <a:lstStyle/>
          <a:p>
            <a:pPr marL="0" indent="0">
              <a:lnSpc>
                <a:spcPct val="150000"/>
              </a:lnSpc>
              <a:buNone/>
            </a:pPr>
            <a:r>
              <a:rPr lang="he-IL" sz="3600" b="1" dirty="0">
                <a:latin typeface="Guttman-Aram" panose="02010401010101010101" pitchFamily="2" charset="-79"/>
                <a:cs typeface="Guttman-Aram" panose="02010401010101010101" pitchFamily="2" charset="-79"/>
              </a:rPr>
              <a:t>י</a:t>
            </a:r>
            <a:r>
              <a:rPr lang="he-IL" sz="3600" dirty="0">
                <a:latin typeface="Guttman-Aram" panose="02010401010101010101" pitchFamily="2" charset="-79"/>
                <a:cs typeface="Guttman-Aram" panose="02010401010101010101" pitchFamily="2" charset="-79"/>
              </a:rPr>
              <a:t> וְאָכַלְתָּ וְשָׂבָעְתָּ וּבֵרַכְתָּ אֶת ה' </a:t>
            </a:r>
            <a:r>
              <a:rPr lang="he-IL" sz="3600" dirty="0" err="1">
                <a:latin typeface="Guttman-Aram" panose="02010401010101010101" pitchFamily="2" charset="-79"/>
                <a:cs typeface="Guttman-Aram" panose="02010401010101010101" pitchFamily="2" charset="-79"/>
              </a:rPr>
              <a:t>אלקיך</a:t>
            </a:r>
            <a:r>
              <a:rPr lang="he-IL" sz="3600" dirty="0">
                <a:latin typeface="Guttman-Aram" panose="02010401010101010101" pitchFamily="2" charset="-79"/>
                <a:cs typeface="Guttman-Aram" panose="02010401010101010101" pitchFamily="2" charset="-79"/>
              </a:rPr>
              <a:t> עַל הָאָרֶץ הַטֹּבָה אֲשֶׁר נָתַן לָךְ: </a:t>
            </a:r>
          </a:p>
          <a:p>
            <a:pPr marL="0" indent="0">
              <a:lnSpc>
                <a:spcPct val="150000"/>
              </a:lnSpc>
              <a:buNone/>
            </a:pPr>
            <a:endParaRPr lang="he-IL" sz="1600" dirty="0">
              <a:latin typeface="Guttman-Aram" panose="02010401010101010101" pitchFamily="2" charset="-79"/>
              <a:cs typeface="Guttman-Aram" panose="02010401010101010101" pitchFamily="2" charset="-79"/>
            </a:endParaRPr>
          </a:p>
          <a:p>
            <a:pPr marL="0" indent="0" algn="ctr">
              <a:lnSpc>
                <a:spcPct val="150000"/>
              </a:lnSpc>
              <a:buNone/>
            </a:pPr>
            <a:r>
              <a:rPr lang="he-IL" sz="3600" b="1" dirty="0">
                <a:solidFill>
                  <a:srgbClr val="FF0000"/>
                </a:solidFill>
                <a:latin typeface="Guttman-Aram" panose="02010401010101010101" pitchFamily="2" charset="-79"/>
              </a:rPr>
              <a:t>מהי המצווה המוזכרת כאן?</a:t>
            </a:r>
          </a:p>
          <a:p>
            <a:pPr marL="0" indent="0" algn="ctr">
              <a:lnSpc>
                <a:spcPct val="150000"/>
              </a:lnSpc>
              <a:buNone/>
            </a:pPr>
            <a:r>
              <a:rPr lang="he-IL" sz="3600" b="1" dirty="0">
                <a:solidFill>
                  <a:srgbClr val="FF0000"/>
                </a:solidFill>
                <a:latin typeface="Guttman-Aram" panose="02010401010101010101" pitchFamily="2" charset="-79"/>
              </a:rPr>
              <a:t>האם זו מצווה מהמצוות התלויות בארץ?</a:t>
            </a:r>
          </a:p>
          <a:p>
            <a:pPr marL="0" indent="0">
              <a:lnSpc>
                <a:spcPct val="150000"/>
              </a:lnSpc>
              <a:buNone/>
            </a:pPr>
            <a:r>
              <a:rPr lang="he-IL" sz="3600" b="1" dirty="0"/>
              <a:t>רמב"ן: </a:t>
            </a:r>
            <a:r>
              <a:rPr lang="he-IL" sz="3600" dirty="0"/>
              <a:t>כי תזכור עבודת מצרים ועינוי המדבר, וכאשר תאכל ותשבע בארץ הטובה תברך עליה את השם. ורבותינו קבלו שזו מצות עשה... והנה חיוב המצווה הזאת בכל מקום:</a:t>
            </a:r>
            <a:endParaRPr lang="he-IL" sz="3600" b="1" dirty="0">
              <a:solidFill>
                <a:srgbClr val="FF0000"/>
              </a:solidFill>
              <a:latin typeface="Guttman-Aram" panose="02010401010101010101" pitchFamily="2" charset="-79"/>
            </a:endParaRPr>
          </a:p>
        </p:txBody>
      </p:sp>
    </p:spTree>
    <p:extLst>
      <p:ext uri="{BB962C8B-B14F-4D97-AF65-F5344CB8AC3E}">
        <p14:creationId xmlns:p14="http://schemas.microsoft.com/office/powerpoint/2010/main" val="121506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he-IL" b="1" u="sng" dirty="0">
                <a:solidFill>
                  <a:srgbClr val="C00000"/>
                </a:solidFill>
                <a:latin typeface="Guttman Haim" panose="02010401010101010101" pitchFamily="2" charset="-79"/>
                <a:cs typeface="Guttman Haim" panose="02010401010101010101" pitchFamily="2" charset="-79"/>
              </a:rPr>
              <a:t>שמירת המחנה</a:t>
            </a:r>
            <a:r>
              <a:rPr lang="he-IL" sz="2000" u="sng" dirty="0">
                <a:solidFill>
                  <a:srgbClr val="C00000"/>
                </a:solidFill>
                <a:latin typeface="Guttman Haim" panose="02010401010101010101" pitchFamily="2" charset="-79"/>
                <a:cs typeface="Guttman Haim" panose="02010401010101010101" pitchFamily="2" charset="-79"/>
              </a:rPr>
              <a:t>(</a:t>
            </a:r>
            <a:r>
              <a:rPr lang="he-IL" sz="2000" u="sng" dirty="0" err="1">
                <a:solidFill>
                  <a:srgbClr val="C00000"/>
                </a:solidFill>
                <a:latin typeface="Guttman Haim" panose="02010401010101010101" pitchFamily="2" charset="-79"/>
                <a:cs typeface="Guttman Haim" panose="02010401010101010101" pitchFamily="2" charset="-79"/>
              </a:rPr>
              <a:t>כג,י</a:t>
            </a:r>
            <a:r>
              <a:rPr lang="he-IL" sz="2000" u="sng" dirty="0">
                <a:solidFill>
                  <a:srgbClr val="C00000"/>
                </a:solidFill>
                <a:latin typeface="Guttman Haim" panose="02010401010101010101" pitchFamily="2" charset="-79"/>
                <a:cs typeface="Guttman Haim" panose="02010401010101010101" pitchFamily="2" charset="-79"/>
              </a:rPr>
              <a:t>-טו)</a:t>
            </a:r>
            <a:endParaRPr lang="he-IL" dirty="0"/>
          </a:p>
        </p:txBody>
      </p:sp>
      <p:sp>
        <p:nvSpPr>
          <p:cNvPr id="3" name="מציין מיקום תוכן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normAutofit fontScale="92500" lnSpcReduction="10000"/>
          </a:bodyPr>
          <a:lstStyle/>
          <a:p>
            <a:pPr marL="0" indent="0">
              <a:buNone/>
            </a:pPr>
            <a:r>
              <a:rPr lang="he-IL" b="1" dirty="0">
                <a:solidFill>
                  <a:schemeClr val="tx1"/>
                </a:solidFill>
              </a:rPr>
              <a:t>רמב"ן:</a:t>
            </a:r>
          </a:p>
          <a:p>
            <a:pPr marL="0" indent="0">
              <a:buNone/>
            </a:pPr>
            <a:r>
              <a:rPr lang="he-IL" b="1" dirty="0">
                <a:solidFill>
                  <a:schemeClr val="tx1"/>
                </a:solidFill>
              </a:rPr>
              <a:t>והנכון בעיני</a:t>
            </a:r>
            <a:r>
              <a:rPr lang="he-IL" dirty="0">
                <a:solidFill>
                  <a:schemeClr val="tx1"/>
                </a:solidFill>
              </a:rPr>
              <a:t> בעניין המצווה הזאת, כי הכתוב יזהיר בעת אשר החטא מצוי בו. והידוע במנהגי המחנות היוצאות למלחמה, כי יאכלו כל תועבה, יגזלו ויחמסו ולא יתבוששו אפילו בניאוף וכל נבלה, הישר בבני אדם בטבעו יתלבש אכזריות וחמה כצאת מחנה על אויב. ועל כן הזהיר בו הכתוב, ונשמרת מכל דבר רע. </a:t>
            </a:r>
            <a:r>
              <a:rPr lang="he-IL" b="1" dirty="0">
                <a:solidFill>
                  <a:schemeClr val="tx1"/>
                </a:solidFill>
              </a:rPr>
              <a:t>ועל דרך הפשט</a:t>
            </a:r>
            <a:r>
              <a:rPr lang="he-IL" dirty="0">
                <a:solidFill>
                  <a:schemeClr val="tx1"/>
                </a:solidFill>
              </a:rPr>
              <a:t> היא אזהרה מכל הנאסר:</a:t>
            </a:r>
          </a:p>
          <a:p>
            <a:r>
              <a:rPr lang="he-IL" dirty="0">
                <a:solidFill>
                  <a:schemeClr val="tx1"/>
                </a:solidFill>
              </a:rPr>
              <a:t>אזהרה על ההיגיינה</a:t>
            </a:r>
          </a:p>
          <a:p>
            <a:r>
              <a:rPr lang="he-IL" dirty="0">
                <a:solidFill>
                  <a:schemeClr val="tx1"/>
                </a:solidFill>
              </a:rPr>
              <a:t>אזהרה על הקדושה</a:t>
            </a:r>
          </a:p>
          <a:p>
            <a:r>
              <a:rPr lang="he-IL" dirty="0">
                <a:solidFill>
                  <a:schemeClr val="tx1"/>
                </a:solidFill>
              </a:rPr>
              <a:t>אזהרה מפני החטא שמצוי בשעת מלחמה</a:t>
            </a:r>
          </a:p>
        </p:txBody>
      </p:sp>
    </p:spTree>
    <p:extLst>
      <p:ext uri="{BB962C8B-B14F-4D97-AF65-F5344CB8AC3E}">
        <p14:creationId xmlns:p14="http://schemas.microsoft.com/office/powerpoint/2010/main" val="15521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44624"/>
            <a:ext cx="8229600" cy="778098"/>
          </a:xfrm>
        </p:spPr>
        <p:txBody>
          <a:bodyPr/>
          <a:lstStyle/>
          <a:p>
            <a:r>
              <a:rPr lang="he-IL" b="1" u="sng" dirty="0">
                <a:solidFill>
                  <a:srgbClr val="C00000"/>
                </a:solidFill>
                <a:latin typeface="Guttman Haim" panose="02010401010101010101" pitchFamily="2" charset="-79"/>
                <a:cs typeface="Guttman Haim" panose="02010401010101010101" pitchFamily="2" charset="-79"/>
              </a:rPr>
              <a:t>ביחס למדבר – פרק ח'</a:t>
            </a:r>
          </a:p>
        </p:txBody>
      </p:sp>
      <p:sp>
        <p:nvSpPr>
          <p:cNvPr id="6" name="מציין מיקום תוכן 5"/>
          <p:cNvSpPr>
            <a:spLocks noGrp="1"/>
          </p:cNvSpPr>
          <p:nvPr>
            <p:ph idx="1"/>
          </p:nvPr>
        </p:nvSpPr>
        <p:spPr>
          <a:xfrm>
            <a:off x="1524000" y="822722"/>
            <a:ext cx="9144000" cy="6035278"/>
          </a:xfrm>
        </p:spPr>
        <p:txBody>
          <a:bodyPr>
            <a:normAutofit fontScale="92500" lnSpcReduction="20000"/>
          </a:bodyPr>
          <a:lstStyle/>
          <a:p>
            <a:pPr marL="0" indent="0">
              <a:lnSpc>
                <a:spcPct val="150000"/>
              </a:lnSpc>
              <a:buNone/>
            </a:pPr>
            <a:r>
              <a:rPr lang="he-IL" b="1" dirty="0">
                <a:latin typeface="Guttman-Aram" panose="02010401010101010101" pitchFamily="2" charset="-79"/>
                <a:cs typeface="Guttman-Aram" panose="02010401010101010101" pitchFamily="2" charset="-79"/>
              </a:rPr>
              <a:t>יא</a:t>
            </a:r>
            <a:r>
              <a:rPr lang="he-IL" dirty="0">
                <a:latin typeface="Guttman-Aram" panose="02010401010101010101" pitchFamily="2" charset="-79"/>
                <a:cs typeface="Guttman-Aram" panose="02010401010101010101" pitchFamily="2" charset="-79"/>
              </a:rPr>
              <a:t> </a:t>
            </a:r>
            <a:r>
              <a:rPr lang="he-IL" dirty="0" err="1">
                <a:latin typeface="Guttman-Aram" panose="02010401010101010101" pitchFamily="2" charset="-79"/>
                <a:cs typeface="Guttman-Aram" panose="02010401010101010101" pitchFamily="2" charset="-79"/>
              </a:rPr>
              <a:t>הִשָּׁמֶר</a:t>
            </a:r>
            <a:r>
              <a:rPr lang="he-IL" dirty="0">
                <a:latin typeface="Guttman-Aram" panose="02010401010101010101" pitchFamily="2" charset="-79"/>
                <a:cs typeface="Guttman-Aram" panose="02010401010101010101" pitchFamily="2" charset="-79"/>
              </a:rPr>
              <a:t> לְךָ פֶּן תִּשְׁכַּח אֶת ה' </a:t>
            </a:r>
            <a:r>
              <a:rPr lang="he-IL" dirty="0" err="1">
                <a:latin typeface="Guttman-Aram" panose="02010401010101010101" pitchFamily="2" charset="-79"/>
                <a:cs typeface="Guttman-Aram" panose="02010401010101010101" pitchFamily="2" charset="-79"/>
              </a:rPr>
              <a:t>אלקיך</a:t>
            </a:r>
            <a:r>
              <a:rPr lang="he-IL" dirty="0">
                <a:latin typeface="Guttman-Aram" panose="02010401010101010101" pitchFamily="2" charset="-79"/>
                <a:cs typeface="Guttman-Aram" panose="02010401010101010101" pitchFamily="2" charset="-79"/>
              </a:rPr>
              <a:t> לְבִלְתִּי שְׁמֹר מִצְוֹתָיו וּמִשְׁפָּטָיו </a:t>
            </a:r>
            <a:r>
              <a:rPr lang="he-IL" dirty="0" err="1">
                <a:latin typeface="Guttman-Aram" panose="02010401010101010101" pitchFamily="2" charset="-79"/>
                <a:cs typeface="Guttman-Aram" panose="02010401010101010101" pitchFamily="2" charset="-79"/>
              </a:rPr>
              <a:t>וְחֻקֹּתָיו</a:t>
            </a:r>
            <a:r>
              <a:rPr lang="he-IL" dirty="0">
                <a:latin typeface="Guttman-Aram" panose="02010401010101010101" pitchFamily="2" charset="-79"/>
                <a:cs typeface="Guttman-Aram" panose="02010401010101010101" pitchFamily="2" charset="-79"/>
              </a:rPr>
              <a:t> אֲשֶׁר אָנֹכִי </a:t>
            </a:r>
            <a:r>
              <a:rPr lang="he-IL" dirty="0" err="1">
                <a:latin typeface="Guttman-Aram" panose="02010401010101010101" pitchFamily="2" charset="-79"/>
                <a:cs typeface="Guttman-Aram" panose="02010401010101010101" pitchFamily="2" charset="-79"/>
              </a:rPr>
              <a:t>מְצַוְּך</a:t>
            </a:r>
            <a:r>
              <a:rPr lang="he-IL" dirty="0">
                <a:latin typeface="Guttman-Aram" panose="02010401010101010101" pitchFamily="2" charset="-79"/>
                <a:cs typeface="Guttman-Aram" panose="02010401010101010101" pitchFamily="2" charset="-79"/>
              </a:rPr>
              <a:t>ָ הַיּוֹם: </a:t>
            </a:r>
            <a:br>
              <a:rPr lang="he-IL" dirty="0">
                <a:latin typeface="Guttman-Aram" panose="02010401010101010101" pitchFamily="2" charset="-79"/>
                <a:cs typeface="Guttman-Aram" panose="02010401010101010101" pitchFamily="2" charset="-79"/>
              </a:rPr>
            </a:br>
            <a:r>
              <a:rPr lang="he-IL" b="1" dirty="0" err="1">
                <a:latin typeface="Guttman-Aram" panose="02010401010101010101" pitchFamily="2" charset="-79"/>
                <a:cs typeface="Guttman-Aram" panose="02010401010101010101" pitchFamily="2" charset="-79"/>
              </a:rPr>
              <a:t>יב</a:t>
            </a:r>
            <a:r>
              <a:rPr lang="he-IL" dirty="0">
                <a:latin typeface="Guttman-Aram" panose="02010401010101010101" pitchFamily="2" charset="-79"/>
                <a:cs typeface="Guttman-Aram" panose="02010401010101010101" pitchFamily="2" charset="-79"/>
              </a:rPr>
              <a:t> פֶּן תֹּאכַל וְשָׂבָעְתָּ וּבָתִּים </a:t>
            </a:r>
            <a:r>
              <a:rPr lang="he-IL" dirty="0" err="1">
                <a:latin typeface="Guttman-Aram" panose="02010401010101010101" pitchFamily="2" charset="-79"/>
                <a:cs typeface="Guttman-Aram" panose="02010401010101010101" pitchFamily="2" charset="-79"/>
              </a:rPr>
              <a:t>טֹבִים</a:t>
            </a:r>
            <a:r>
              <a:rPr lang="he-IL" dirty="0">
                <a:latin typeface="Guttman-Aram" panose="02010401010101010101" pitchFamily="2" charset="-79"/>
                <a:cs typeface="Guttman-Aram" panose="02010401010101010101" pitchFamily="2" charset="-79"/>
              </a:rPr>
              <a:t> תִּבְנֶה וְיָשָׁבְתָּ:</a:t>
            </a:r>
            <a:br>
              <a:rPr lang="he-IL" dirty="0">
                <a:latin typeface="Guttman-Aram" panose="02010401010101010101" pitchFamily="2" charset="-79"/>
                <a:cs typeface="Guttman-Aram" panose="02010401010101010101" pitchFamily="2" charset="-79"/>
              </a:rPr>
            </a:br>
            <a:r>
              <a:rPr lang="he-IL" b="1" dirty="0" err="1">
                <a:latin typeface="Guttman-Aram" panose="02010401010101010101" pitchFamily="2" charset="-79"/>
                <a:cs typeface="Guttman-Aram" panose="02010401010101010101" pitchFamily="2" charset="-79"/>
              </a:rPr>
              <a:t>יג</a:t>
            </a:r>
            <a:r>
              <a:rPr lang="he-IL" dirty="0">
                <a:latin typeface="Guttman-Aram" panose="02010401010101010101" pitchFamily="2" charset="-79"/>
                <a:cs typeface="Guttman-Aram" panose="02010401010101010101" pitchFamily="2" charset="-79"/>
              </a:rPr>
              <a:t> </a:t>
            </a:r>
            <a:r>
              <a:rPr lang="he-IL" dirty="0" err="1">
                <a:latin typeface="Guttman-Aram" panose="02010401010101010101" pitchFamily="2" charset="-79"/>
                <a:cs typeface="Guttman-Aram" panose="02010401010101010101" pitchFamily="2" charset="-79"/>
              </a:rPr>
              <a:t>וּבְקָרְך</a:t>
            </a:r>
            <a:r>
              <a:rPr lang="he-IL" dirty="0">
                <a:latin typeface="Guttman-Aram" panose="02010401010101010101" pitchFamily="2" charset="-79"/>
                <a:cs typeface="Guttman-Aram" panose="02010401010101010101" pitchFamily="2" charset="-79"/>
              </a:rPr>
              <a:t>ָ וְצֹאנְךָ </a:t>
            </a:r>
            <a:r>
              <a:rPr lang="he-IL" dirty="0" err="1">
                <a:latin typeface="Guttman-Aram" panose="02010401010101010101" pitchFamily="2" charset="-79"/>
                <a:cs typeface="Guttman-Aram" panose="02010401010101010101" pitchFamily="2" charset="-79"/>
              </a:rPr>
              <a:t>יִרְבְּיֻן</a:t>
            </a:r>
            <a:r>
              <a:rPr lang="he-IL" dirty="0">
                <a:latin typeface="Guttman-Aram" panose="02010401010101010101" pitchFamily="2" charset="-79"/>
                <a:cs typeface="Guttman-Aram" panose="02010401010101010101" pitchFamily="2" charset="-79"/>
              </a:rPr>
              <a:t> וְכֶסֶף וְזָהָב יִרְבֶּה לָּךְ וְכֹל אֲשֶׁר לְךָ יִרְבֶּה: </a:t>
            </a:r>
            <a:br>
              <a:rPr lang="he-IL" dirty="0">
                <a:latin typeface="Guttman-Aram" panose="02010401010101010101" pitchFamily="2" charset="-79"/>
                <a:cs typeface="Guttman-Aram" panose="02010401010101010101" pitchFamily="2" charset="-79"/>
              </a:rPr>
            </a:br>
            <a:r>
              <a:rPr lang="he-IL" b="1" dirty="0">
                <a:latin typeface="Guttman-Aram" panose="02010401010101010101" pitchFamily="2" charset="-79"/>
                <a:cs typeface="Guttman-Aram" panose="02010401010101010101" pitchFamily="2" charset="-79"/>
              </a:rPr>
              <a:t>יד</a:t>
            </a:r>
            <a:r>
              <a:rPr lang="he-IL" dirty="0">
                <a:latin typeface="Guttman-Aram" panose="02010401010101010101" pitchFamily="2" charset="-79"/>
                <a:cs typeface="Guttman-Aram" panose="02010401010101010101" pitchFamily="2" charset="-79"/>
              </a:rPr>
              <a:t> וְרָם לְבָבֶךָ וְשָׁכַחְתָּ אֶת ה' </a:t>
            </a:r>
            <a:r>
              <a:rPr lang="he-IL" dirty="0" err="1">
                <a:latin typeface="Guttman-Aram" panose="02010401010101010101" pitchFamily="2" charset="-79"/>
                <a:cs typeface="Guttman-Aram" panose="02010401010101010101" pitchFamily="2" charset="-79"/>
              </a:rPr>
              <a:t>אלקיך</a:t>
            </a:r>
            <a:r>
              <a:rPr lang="he-IL" dirty="0">
                <a:latin typeface="Guttman-Aram" panose="02010401010101010101" pitchFamily="2" charset="-79"/>
                <a:cs typeface="Guttman-Aram" panose="02010401010101010101" pitchFamily="2" charset="-79"/>
              </a:rPr>
              <a:t>....</a:t>
            </a:r>
          </a:p>
          <a:p>
            <a:pPr marL="0" indent="0" algn="ctr">
              <a:lnSpc>
                <a:spcPct val="150000"/>
              </a:lnSpc>
              <a:buNone/>
            </a:pPr>
            <a:r>
              <a:rPr lang="he-IL" sz="4300" b="1" dirty="0">
                <a:solidFill>
                  <a:srgbClr val="FF0000"/>
                </a:solidFill>
                <a:latin typeface="Guttman-Aram" panose="02010401010101010101" pitchFamily="2" charset="-79"/>
              </a:rPr>
              <a:t>מה הסכנה הטמונה בישיבה בארץ?</a:t>
            </a:r>
          </a:p>
          <a:p>
            <a:pPr marL="0" indent="0" algn="ctr">
              <a:lnSpc>
                <a:spcPct val="150000"/>
              </a:lnSpc>
              <a:buNone/>
            </a:pPr>
            <a:r>
              <a:rPr lang="he-IL" sz="4300" b="1" dirty="0">
                <a:solidFill>
                  <a:srgbClr val="FF0000"/>
                </a:solidFill>
                <a:latin typeface="Guttman-Aram" panose="02010401010101010101" pitchFamily="2" charset="-79"/>
              </a:rPr>
              <a:t>מה הגורמים לסכנה זו?</a:t>
            </a:r>
          </a:p>
          <a:p>
            <a:pPr marL="0" indent="0" algn="ctr">
              <a:lnSpc>
                <a:spcPct val="150000"/>
              </a:lnSpc>
              <a:buNone/>
            </a:pPr>
            <a:r>
              <a:rPr lang="he-IL" sz="4300" b="1" dirty="0">
                <a:solidFill>
                  <a:srgbClr val="FF0000"/>
                </a:solidFill>
                <a:latin typeface="Guttman-Aram" panose="02010401010101010101" pitchFamily="2" charset="-79"/>
              </a:rPr>
              <a:t>כיצד ניתן להתגבר על כך?</a:t>
            </a:r>
          </a:p>
        </p:txBody>
      </p:sp>
    </p:spTree>
    <p:extLst>
      <p:ext uri="{BB962C8B-B14F-4D97-AF65-F5344CB8AC3E}">
        <p14:creationId xmlns:p14="http://schemas.microsoft.com/office/powerpoint/2010/main" val="37552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40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400"/>
                                  </p:iterate>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wd">
                                    <p:tmAbs val="400"/>
                                  </p:iterate>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wd">
                                    <p:tmAbs val="400"/>
                                  </p:iterate>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44624"/>
            <a:ext cx="8229600" cy="778098"/>
          </a:xfrm>
        </p:spPr>
        <p:txBody>
          <a:bodyPr/>
          <a:lstStyle/>
          <a:p>
            <a:r>
              <a:rPr lang="he-IL" b="1" u="sng" dirty="0">
                <a:solidFill>
                  <a:srgbClr val="C00000"/>
                </a:solidFill>
                <a:latin typeface="Guttman Haim" panose="02010401010101010101" pitchFamily="2" charset="-79"/>
                <a:cs typeface="Guttman Haim" panose="02010401010101010101" pitchFamily="2" charset="-79"/>
              </a:rPr>
              <a:t>ביחס למדבר – פרק ח'</a:t>
            </a:r>
          </a:p>
        </p:txBody>
      </p:sp>
      <p:sp>
        <p:nvSpPr>
          <p:cNvPr id="6" name="מציין מיקום תוכן 5"/>
          <p:cNvSpPr>
            <a:spLocks noGrp="1"/>
          </p:cNvSpPr>
          <p:nvPr>
            <p:ph idx="1"/>
          </p:nvPr>
        </p:nvSpPr>
        <p:spPr>
          <a:xfrm>
            <a:off x="1524000" y="822722"/>
            <a:ext cx="9144000" cy="6035278"/>
          </a:xfrm>
        </p:spPr>
        <p:txBody>
          <a:bodyPr>
            <a:normAutofit fontScale="92500" lnSpcReduction="20000"/>
          </a:bodyPr>
          <a:lstStyle/>
          <a:p>
            <a:pPr marL="0" indent="0">
              <a:lnSpc>
                <a:spcPct val="150000"/>
              </a:lnSpc>
              <a:buNone/>
            </a:pPr>
            <a:r>
              <a:rPr lang="he-IL" b="1" dirty="0">
                <a:latin typeface="Guttman-Aram" panose="02010401010101010101" pitchFamily="2" charset="-79"/>
                <a:cs typeface="Guttman-Aram" panose="02010401010101010101" pitchFamily="2" charset="-79"/>
              </a:rPr>
              <a:t>יד</a:t>
            </a:r>
            <a:r>
              <a:rPr lang="he-IL" dirty="0">
                <a:latin typeface="Guttman-Aram" panose="02010401010101010101" pitchFamily="2" charset="-79"/>
                <a:cs typeface="Guttman-Aram" panose="02010401010101010101" pitchFamily="2" charset="-79"/>
              </a:rPr>
              <a:t> וְרָם לְבָבֶךָ וְשָׁכַחְתָּ אֶת ה' </a:t>
            </a:r>
            <a:r>
              <a:rPr lang="he-IL" dirty="0" err="1">
                <a:latin typeface="Guttman-Aram" panose="02010401010101010101" pitchFamily="2" charset="-79"/>
                <a:cs typeface="Guttman-Aram" panose="02010401010101010101" pitchFamily="2" charset="-79"/>
              </a:rPr>
              <a:t>אלקיך</a:t>
            </a:r>
            <a:r>
              <a:rPr lang="he-IL" dirty="0">
                <a:latin typeface="Guttman-Aram" panose="02010401010101010101" pitchFamily="2" charset="-79"/>
                <a:cs typeface="Guttman-Aram" panose="02010401010101010101" pitchFamily="2" charset="-79"/>
              </a:rPr>
              <a:t> </a:t>
            </a:r>
            <a:r>
              <a:rPr lang="he-IL" dirty="0" err="1">
                <a:latin typeface="Guttman-Aram" panose="02010401010101010101" pitchFamily="2" charset="-79"/>
                <a:cs typeface="Guttman-Aram" panose="02010401010101010101" pitchFamily="2" charset="-79"/>
              </a:rPr>
              <a:t>הַמּוֹצִיאֲך</a:t>
            </a:r>
            <a:r>
              <a:rPr lang="he-IL" dirty="0">
                <a:latin typeface="Guttman-Aram" panose="02010401010101010101" pitchFamily="2" charset="-79"/>
                <a:cs typeface="Guttman-Aram" panose="02010401010101010101" pitchFamily="2" charset="-79"/>
              </a:rPr>
              <a:t>ָ מֵאֶרֶץ מִצְרַיִם מִבֵּית עֲבָדִים: </a:t>
            </a:r>
            <a:br>
              <a:rPr lang="he-IL" dirty="0">
                <a:latin typeface="Guttman-Aram" panose="02010401010101010101" pitchFamily="2" charset="-79"/>
                <a:cs typeface="Guttman-Aram" panose="02010401010101010101" pitchFamily="2" charset="-79"/>
              </a:rPr>
            </a:br>
            <a:r>
              <a:rPr lang="he-IL" b="1" dirty="0">
                <a:latin typeface="Guttman-Aram" panose="02010401010101010101" pitchFamily="2" charset="-79"/>
                <a:cs typeface="Guttman-Aram" panose="02010401010101010101" pitchFamily="2" charset="-79"/>
              </a:rPr>
              <a:t>טו</a:t>
            </a:r>
            <a:r>
              <a:rPr lang="he-IL" dirty="0">
                <a:latin typeface="Guttman-Aram" panose="02010401010101010101" pitchFamily="2" charset="-79"/>
                <a:cs typeface="Guttman-Aram" panose="02010401010101010101" pitchFamily="2" charset="-79"/>
              </a:rPr>
              <a:t> </a:t>
            </a:r>
            <a:r>
              <a:rPr lang="he-IL" dirty="0" err="1">
                <a:latin typeface="Guttman-Aram" panose="02010401010101010101" pitchFamily="2" charset="-79"/>
                <a:cs typeface="Guttman-Aram" panose="02010401010101010101" pitchFamily="2" charset="-79"/>
              </a:rPr>
              <a:t>הַמּוֹלִיכֲך</a:t>
            </a:r>
            <a:r>
              <a:rPr lang="he-IL" dirty="0">
                <a:latin typeface="Guttman-Aram" panose="02010401010101010101" pitchFamily="2" charset="-79"/>
                <a:cs typeface="Guttman-Aram" panose="02010401010101010101" pitchFamily="2" charset="-79"/>
              </a:rPr>
              <a:t>ָ בַּמִּדְבָּר הַגָּדֹל וְהַנּוֹרָא נָחָשׁ שָׂרָף וְעַקְרָב </a:t>
            </a:r>
            <a:r>
              <a:rPr lang="he-IL" dirty="0" err="1">
                <a:latin typeface="Guttman-Aram" panose="02010401010101010101" pitchFamily="2" charset="-79"/>
                <a:cs typeface="Guttman-Aram" panose="02010401010101010101" pitchFamily="2" charset="-79"/>
              </a:rPr>
              <a:t>וְצִמָּאוֹן</a:t>
            </a:r>
            <a:r>
              <a:rPr lang="he-IL" dirty="0">
                <a:latin typeface="Guttman-Aram" panose="02010401010101010101" pitchFamily="2" charset="-79"/>
                <a:cs typeface="Guttman-Aram" panose="02010401010101010101" pitchFamily="2" charset="-79"/>
              </a:rPr>
              <a:t> אֲשֶׁר אֵין מָיִם הַמּוֹצִיא לְךָ מַיִם מִצּוּר הַחַלָּמִישׁ: </a:t>
            </a:r>
          </a:p>
          <a:p>
            <a:pPr marL="0" indent="0">
              <a:lnSpc>
                <a:spcPct val="150000"/>
              </a:lnSpc>
              <a:buNone/>
            </a:pPr>
            <a:r>
              <a:rPr lang="he-IL" b="1" dirty="0" err="1">
                <a:latin typeface="Guttman-Aram" panose="02010401010101010101" pitchFamily="2" charset="-79"/>
                <a:cs typeface="Guttman-Aram" panose="02010401010101010101" pitchFamily="2" charset="-79"/>
              </a:rPr>
              <a:t>טז</a:t>
            </a:r>
            <a:r>
              <a:rPr lang="he-IL" dirty="0">
                <a:latin typeface="Guttman-Aram" panose="02010401010101010101" pitchFamily="2" charset="-79"/>
                <a:cs typeface="Guttman-Aram" panose="02010401010101010101" pitchFamily="2" charset="-79"/>
              </a:rPr>
              <a:t> </a:t>
            </a:r>
            <a:r>
              <a:rPr lang="he-IL" dirty="0" err="1">
                <a:latin typeface="Guttman-Aram" panose="02010401010101010101" pitchFamily="2" charset="-79"/>
                <a:cs typeface="Guttman-Aram" panose="02010401010101010101" pitchFamily="2" charset="-79"/>
              </a:rPr>
              <a:t>הַמַּאֲכִלְך</a:t>
            </a:r>
            <a:r>
              <a:rPr lang="he-IL" dirty="0">
                <a:latin typeface="Guttman-Aram" panose="02010401010101010101" pitchFamily="2" charset="-79"/>
                <a:cs typeface="Guttman-Aram" panose="02010401010101010101" pitchFamily="2" charset="-79"/>
              </a:rPr>
              <a:t>ָ מָן בַּמִּדְבָּר אֲשֶׁר לֹא יָדְעוּן </a:t>
            </a:r>
            <a:r>
              <a:rPr lang="he-IL" dirty="0" err="1">
                <a:latin typeface="Guttman-Aram" panose="02010401010101010101" pitchFamily="2" charset="-79"/>
                <a:cs typeface="Guttman-Aram" panose="02010401010101010101" pitchFamily="2" charset="-79"/>
              </a:rPr>
              <a:t>אֲבֹתֶיך</a:t>
            </a:r>
            <a:r>
              <a:rPr lang="he-IL" dirty="0">
                <a:latin typeface="Guttman-Aram" panose="02010401010101010101" pitchFamily="2" charset="-79"/>
                <a:cs typeface="Guttman-Aram" panose="02010401010101010101" pitchFamily="2" charset="-79"/>
              </a:rPr>
              <a:t>ָ לְמַעַן </a:t>
            </a:r>
            <a:r>
              <a:rPr lang="he-IL" dirty="0" err="1">
                <a:latin typeface="Guttman-Aram" panose="02010401010101010101" pitchFamily="2" charset="-79"/>
                <a:cs typeface="Guttman-Aram" panose="02010401010101010101" pitchFamily="2" charset="-79"/>
              </a:rPr>
              <a:t>עַנֹּתְך</a:t>
            </a:r>
            <a:r>
              <a:rPr lang="he-IL" dirty="0">
                <a:latin typeface="Guttman-Aram" panose="02010401010101010101" pitchFamily="2" charset="-79"/>
                <a:cs typeface="Guttman-Aram" panose="02010401010101010101" pitchFamily="2" charset="-79"/>
              </a:rPr>
              <a:t>ָ וּלְמַעַן </a:t>
            </a:r>
            <a:r>
              <a:rPr lang="he-IL" dirty="0" err="1">
                <a:latin typeface="Guttman-Aram" panose="02010401010101010101" pitchFamily="2" charset="-79"/>
                <a:cs typeface="Guttman-Aram" panose="02010401010101010101" pitchFamily="2" charset="-79"/>
              </a:rPr>
              <a:t>נַסֹּתֶך</a:t>
            </a:r>
            <a:r>
              <a:rPr lang="he-IL" dirty="0">
                <a:latin typeface="Guttman-Aram" panose="02010401010101010101" pitchFamily="2" charset="-79"/>
                <a:cs typeface="Guttman-Aram" panose="02010401010101010101" pitchFamily="2" charset="-79"/>
              </a:rPr>
              <a:t>ָ </a:t>
            </a:r>
            <a:r>
              <a:rPr lang="he-IL" dirty="0" err="1">
                <a:latin typeface="Guttman-Aram" panose="02010401010101010101" pitchFamily="2" charset="-79"/>
                <a:cs typeface="Guttman-Aram" panose="02010401010101010101" pitchFamily="2" charset="-79"/>
              </a:rPr>
              <a:t>לְהֵיטִבְך</a:t>
            </a:r>
            <a:r>
              <a:rPr lang="he-IL" dirty="0">
                <a:latin typeface="Guttman-Aram" panose="02010401010101010101" pitchFamily="2" charset="-79"/>
                <a:cs typeface="Guttman-Aram" panose="02010401010101010101" pitchFamily="2" charset="-79"/>
              </a:rPr>
              <a:t>ָ בְּאַחֲרִיתֶךָ: </a:t>
            </a:r>
          </a:p>
          <a:p>
            <a:pPr marL="0" indent="0" algn="ctr">
              <a:lnSpc>
                <a:spcPct val="150000"/>
              </a:lnSpc>
              <a:buNone/>
            </a:pPr>
            <a:br>
              <a:rPr lang="he-IL" dirty="0">
                <a:latin typeface="Guttman-Aram" panose="02010401010101010101" pitchFamily="2" charset="-79"/>
                <a:cs typeface="Guttman-Aram" panose="02010401010101010101" pitchFamily="2" charset="-79"/>
              </a:rPr>
            </a:br>
            <a:r>
              <a:rPr lang="he-IL" sz="3900" b="1" dirty="0">
                <a:solidFill>
                  <a:srgbClr val="FF0000"/>
                </a:solidFill>
                <a:latin typeface="Guttman-Aram" panose="02010401010101010101" pitchFamily="2" charset="-79"/>
              </a:rPr>
              <a:t>מהי מטרת תקופת המדבר לפי פסוקים אלו?</a:t>
            </a:r>
          </a:p>
          <a:p>
            <a:pPr marL="0" indent="0" algn="ctr">
              <a:lnSpc>
                <a:spcPct val="150000"/>
              </a:lnSpc>
              <a:buNone/>
            </a:pPr>
            <a:r>
              <a:rPr lang="he-IL" sz="3900" b="1" dirty="0">
                <a:solidFill>
                  <a:srgbClr val="FF0000"/>
                </a:solidFill>
                <a:latin typeface="Guttman-Aram" panose="02010401010101010101" pitchFamily="2" charset="-79"/>
              </a:rPr>
              <a:t>הכרת הטוב</a:t>
            </a:r>
          </a:p>
        </p:txBody>
      </p:sp>
    </p:spTree>
    <p:extLst>
      <p:ext uri="{BB962C8B-B14F-4D97-AF65-F5344CB8AC3E}">
        <p14:creationId xmlns:p14="http://schemas.microsoft.com/office/powerpoint/2010/main" val="41882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40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400"/>
                                  </p:iterate>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wd">
                                    <p:tmAbs val="400"/>
                                  </p:iterate>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wd">
                                    <p:tmAbs val="400"/>
                                  </p:iterate>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44624"/>
            <a:ext cx="8229600" cy="778098"/>
          </a:xfrm>
        </p:spPr>
        <p:txBody>
          <a:bodyPr/>
          <a:lstStyle/>
          <a:p>
            <a:r>
              <a:rPr lang="he-IL" b="1" u="sng" dirty="0">
                <a:solidFill>
                  <a:srgbClr val="C00000"/>
                </a:solidFill>
                <a:latin typeface="Guttman Haim" panose="02010401010101010101" pitchFamily="2" charset="-79"/>
                <a:cs typeface="Guttman Haim" panose="02010401010101010101" pitchFamily="2" charset="-79"/>
              </a:rPr>
              <a:t>ביחס למדבר – פרק ח'</a:t>
            </a:r>
          </a:p>
        </p:txBody>
      </p:sp>
      <p:sp>
        <p:nvSpPr>
          <p:cNvPr id="6" name="מציין מיקום תוכן 5"/>
          <p:cNvSpPr>
            <a:spLocks noGrp="1"/>
          </p:cNvSpPr>
          <p:nvPr>
            <p:ph idx="1"/>
          </p:nvPr>
        </p:nvSpPr>
        <p:spPr>
          <a:xfrm>
            <a:off x="1524000" y="822722"/>
            <a:ext cx="9144000" cy="6035278"/>
          </a:xfrm>
        </p:spPr>
        <p:txBody>
          <a:bodyPr>
            <a:normAutofit/>
          </a:bodyPr>
          <a:lstStyle/>
          <a:p>
            <a:pPr marL="0" indent="0">
              <a:lnSpc>
                <a:spcPct val="150000"/>
              </a:lnSpc>
              <a:buNone/>
            </a:pPr>
            <a:r>
              <a:rPr lang="he-IL" b="1" dirty="0" err="1">
                <a:latin typeface="Guttman-Aram" panose="02010401010101010101" pitchFamily="2" charset="-79"/>
                <a:cs typeface="Guttman-Aram" panose="02010401010101010101" pitchFamily="2" charset="-79"/>
              </a:rPr>
              <a:t>יז</a:t>
            </a:r>
            <a:r>
              <a:rPr lang="he-IL" dirty="0">
                <a:latin typeface="Guttman-Aram" panose="02010401010101010101" pitchFamily="2" charset="-79"/>
                <a:cs typeface="Guttman-Aram" panose="02010401010101010101" pitchFamily="2" charset="-79"/>
              </a:rPr>
              <a:t> וְאָמַרְתָּ בִּלְבָבֶךָ כֹּחִי וְעֹצֶם יָדִי עָשָׂה לִי אֶת הַחַיִל הַזֶּה: </a:t>
            </a:r>
            <a:br>
              <a:rPr lang="he-IL" dirty="0">
                <a:latin typeface="Guttman-Aram" panose="02010401010101010101" pitchFamily="2" charset="-79"/>
                <a:cs typeface="Guttman-Aram" panose="02010401010101010101" pitchFamily="2" charset="-79"/>
              </a:rPr>
            </a:br>
            <a:r>
              <a:rPr lang="he-IL" b="1" dirty="0" err="1">
                <a:latin typeface="Guttman-Aram" panose="02010401010101010101" pitchFamily="2" charset="-79"/>
                <a:cs typeface="Guttman-Aram" panose="02010401010101010101" pitchFamily="2" charset="-79"/>
              </a:rPr>
              <a:t>יח</a:t>
            </a:r>
            <a:r>
              <a:rPr lang="he-IL" dirty="0">
                <a:latin typeface="Guttman-Aram" panose="02010401010101010101" pitchFamily="2" charset="-79"/>
                <a:cs typeface="Guttman-Aram" panose="02010401010101010101" pitchFamily="2" charset="-79"/>
              </a:rPr>
              <a:t> וְזָכַרְתָּ אֶת ה' </a:t>
            </a:r>
            <a:r>
              <a:rPr lang="he-IL" dirty="0" err="1">
                <a:latin typeface="Guttman-Aram" panose="02010401010101010101" pitchFamily="2" charset="-79"/>
                <a:cs typeface="Guttman-Aram" panose="02010401010101010101" pitchFamily="2" charset="-79"/>
              </a:rPr>
              <a:t>אלקיך</a:t>
            </a:r>
            <a:r>
              <a:rPr lang="he-IL" dirty="0">
                <a:latin typeface="Guttman-Aram" panose="02010401010101010101" pitchFamily="2" charset="-79"/>
                <a:cs typeface="Guttman-Aram" panose="02010401010101010101" pitchFamily="2" charset="-79"/>
              </a:rPr>
              <a:t> כִּי הוּא </a:t>
            </a:r>
            <a:r>
              <a:rPr lang="he-IL" dirty="0" err="1">
                <a:latin typeface="Guttman-Aram" panose="02010401010101010101" pitchFamily="2" charset="-79"/>
                <a:cs typeface="Guttman-Aram" panose="02010401010101010101" pitchFamily="2" charset="-79"/>
              </a:rPr>
              <a:t>הַנֹּתֵן</a:t>
            </a:r>
            <a:r>
              <a:rPr lang="he-IL" dirty="0">
                <a:latin typeface="Guttman-Aram" panose="02010401010101010101" pitchFamily="2" charset="-79"/>
                <a:cs typeface="Guttman-Aram" panose="02010401010101010101" pitchFamily="2" charset="-79"/>
              </a:rPr>
              <a:t> לְךָ </a:t>
            </a:r>
            <a:r>
              <a:rPr lang="he-IL" dirty="0" err="1">
                <a:latin typeface="Guttman-Aram" panose="02010401010101010101" pitchFamily="2" charset="-79"/>
                <a:cs typeface="Guttman-Aram" panose="02010401010101010101" pitchFamily="2" charset="-79"/>
              </a:rPr>
              <a:t>כֹּח</a:t>
            </a:r>
            <a:r>
              <a:rPr lang="he-IL" dirty="0">
                <a:latin typeface="Guttman-Aram" panose="02010401010101010101" pitchFamily="2" charset="-79"/>
                <a:cs typeface="Guttman-Aram" panose="02010401010101010101" pitchFamily="2" charset="-79"/>
              </a:rPr>
              <a:t>ַ לַעֲשׂוֹת חָיִל לְמַעַן הָקִים אֶת בְּרִיתוֹ אֲשֶׁר נִשְׁבַּע </a:t>
            </a:r>
            <a:r>
              <a:rPr lang="he-IL" dirty="0" err="1">
                <a:latin typeface="Guttman-Aram" panose="02010401010101010101" pitchFamily="2" charset="-79"/>
                <a:cs typeface="Guttman-Aram" panose="02010401010101010101" pitchFamily="2" charset="-79"/>
              </a:rPr>
              <a:t>לַאֲבֹתֶיך</a:t>
            </a:r>
            <a:r>
              <a:rPr lang="he-IL" dirty="0">
                <a:latin typeface="Guttman-Aram" panose="02010401010101010101" pitchFamily="2" charset="-79"/>
                <a:cs typeface="Guttman-Aram" panose="02010401010101010101" pitchFamily="2" charset="-79"/>
              </a:rPr>
              <a:t>ָ כַּיּוֹם הַזֶּה: </a:t>
            </a:r>
            <a:br>
              <a:rPr lang="he-IL" dirty="0">
                <a:latin typeface="Guttman-Aram" panose="02010401010101010101" pitchFamily="2" charset="-79"/>
                <a:cs typeface="Guttman-Aram" panose="02010401010101010101" pitchFamily="2" charset="-79"/>
              </a:rPr>
            </a:br>
            <a:endParaRPr lang="he-IL" dirty="0">
              <a:latin typeface="Guttman-Aram" panose="02010401010101010101" pitchFamily="2" charset="-79"/>
              <a:cs typeface="Guttman-Aram" panose="02010401010101010101" pitchFamily="2" charset="-79"/>
            </a:endParaRPr>
          </a:p>
          <a:p>
            <a:pPr marL="0" indent="0" algn="ctr">
              <a:lnSpc>
                <a:spcPct val="150000"/>
              </a:lnSpc>
              <a:buNone/>
            </a:pPr>
            <a:r>
              <a:rPr lang="he-IL" sz="4000" b="1" dirty="0">
                <a:solidFill>
                  <a:srgbClr val="FF0000"/>
                </a:solidFill>
                <a:latin typeface="Guttman-Aram" panose="02010401010101010101" pitchFamily="2" charset="-79"/>
              </a:rPr>
              <a:t>האם מוזכר פה חטא או מצווה?</a:t>
            </a:r>
          </a:p>
          <a:p>
            <a:pPr marL="0" indent="0" algn="ctr">
              <a:lnSpc>
                <a:spcPct val="150000"/>
              </a:lnSpc>
              <a:buNone/>
            </a:pPr>
            <a:r>
              <a:rPr lang="he-IL" sz="4000" b="1" dirty="0">
                <a:solidFill>
                  <a:srgbClr val="FF0000"/>
                </a:solidFill>
                <a:latin typeface="Guttman-Aram" panose="02010401010101010101" pitchFamily="2" charset="-79"/>
              </a:rPr>
              <a:t>מהו החטא?</a:t>
            </a:r>
          </a:p>
          <a:p>
            <a:pPr marL="0" indent="0" algn="ctr">
              <a:lnSpc>
                <a:spcPct val="150000"/>
              </a:lnSpc>
              <a:buNone/>
            </a:pPr>
            <a:r>
              <a:rPr lang="he-IL" sz="4000" b="1" dirty="0">
                <a:solidFill>
                  <a:srgbClr val="FF0000"/>
                </a:solidFill>
                <a:latin typeface="Guttman-Aram" panose="02010401010101010101" pitchFamily="2" charset="-79"/>
              </a:rPr>
              <a:t>מהי המצווה?</a:t>
            </a:r>
          </a:p>
        </p:txBody>
      </p:sp>
      <p:pic>
        <p:nvPicPr>
          <p:cNvPr id="7" name="תמונה 6"/>
          <p:cNvPicPr>
            <a:picLocks noChangeAspect="1"/>
          </p:cNvPicPr>
          <p:nvPr/>
        </p:nvPicPr>
        <p:blipFill>
          <a:blip r:embed="rId2"/>
          <a:stretch>
            <a:fillRect/>
          </a:stretch>
        </p:blipFill>
        <p:spPr>
          <a:xfrm>
            <a:off x="6456041" y="225359"/>
            <a:ext cx="4134331" cy="4134331"/>
          </a:xfrm>
          <a:prstGeom prst="rect">
            <a:avLst/>
          </a:prstGeom>
        </p:spPr>
      </p:pic>
      <p:pic>
        <p:nvPicPr>
          <p:cNvPr id="1026" name="Picture 2" descr="×ª××¦××ª ×ª××× × ×¢×××¨ ××¦×¢×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351" y="225359"/>
            <a:ext cx="4770673" cy="4100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ª ×ª××× × ×¢×××¨ ××¦×¢×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350" y="4109391"/>
            <a:ext cx="4772712" cy="26816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ª××¦××ª ×ª××× × ×¢×××¨ ××¤×× ×ª×¢××¤×"/>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4001" y="4072498"/>
            <a:ext cx="3900815" cy="2786298"/>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3752" y="205037"/>
            <a:ext cx="4608512" cy="6425584"/>
          </a:xfrm>
          <a:prstGeom prst="rect">
            <a:avLst/>
          </a:prstGeom>
        </p:spPr>
      </p:pic>
      <p:sp>
        <p:nvSpPr>
          <p:cNvPr id="5" name="מלבן 4">
            <a:extLst>
              <a:ext uri="{FF2B5EF4-FFF2-40B4-BE49-F238E27FC236}">
                <a16:creationId xmlns:a16="http://schemas.microsoft.com/office/drawing/2014/main" id="{F3608F80-5F15-4EA7-9750-D9B96714359D}"/>
              </a:ext>
            </a:extLst>
          </p:cNvPr>
          <p:cNvSpPr/>
          <p:nvPr/>
        </p:nvSpPr>
        <p:spPr>
          <a:xfrm>
            <a:off x="1365251" y="2416765"/>
            <a:ext cx="9605514" cy="4247317"/>
          </a:xfrm>
          <a:prstGeom prst="rect">
            <a:avLst/>
          </a:prstGeom>
          <a:noFill/>
        </p:spPr>
        <p:txBody>
          <a:bodyPr wrap="none" lIns="91440" tIns="45720" rIns="91440" bIns="45720">
            <a:spAutoFit/>
          </a:bodyPr>
          <a:lstStyle/>
          <a:p>
            <a:pPr algn="ctr"/>
            <a:r>
              <a:rPr lang="he-IL" sz="54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נפתלי בנט יום הזיכרון </a:t>
            </a:r>
            <a:r>
              <a:rPr lang="he-IL" sz="5400" dirty="0" err="1">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התש"פ</a:t>
            </a:r>
            <a:r>
              <a:rPr lang="he-IL" sz="54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 </a:t>
            </a:r>
          </a:p>
          <a:p>
            <a:pPr algn="ctr"/>
            <a:r>
              <a:rPr lang="he-IL" sz="54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חיילי צה"ל מוודאים שלעולם לא</a:t>
            </a:r>
          </a:p>
          <a:p>
            <a:pPr algn="ctr"/>
            <a:r>
              <a:rPr lang="he-IL" sz="54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נהיה תלויים באף אחד!! רק בכוחנו!!</a:t>
            </a:r>
          </a:p>
          <a:p>
            <a:pPr algn="ctr"/>
            <a:r>
              <a:rPr lang="he-IL" sz="54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ובעזרת ה' נצליח לשמור </a:t>
            </a:r>
          </a:p>
          <a:p>
            <a:pPr algn="ctr"/>
            <a:r>
              <a:rPr lang="he-IL" sz="5400" dirty="0">
                <a:ln w="0"/>
                <a:solidFill>
                  <a:prstClr val="black"/>
                </a:solidFill>
                <a:effectLst>
                  <a:outerShdw blurRad="38100" dist="19050" dir="2700000" algn="tl" rotWithShape="0">
                    <a:prstClr val="black">
                      <a:alpha val="40000"/>
                    </a:prstClr>
                  </a:outerShdw>
                </a:effectLst>
                <a:latin typeface="Calibri"/>
                <a:cs typeface="Arial" panose="020B0604020202020204" pitchFamily="34" charset="0"/>
              </a:rPr>
              <a:t>על מדינת ישראל</a:t>
            </a:r>
          </a:p>
        </p:txBody>
      </p:sp>
    </p:spTree>
    <p:extLst>
      <p:ext uri="{BB962C8B-B14F-4D97-AF65-F5344CB8AC3E}">
        <p14:creationId xmlns:p14="http://schemas.microsoft.com/office/powerpoint/2010/main" val="94849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40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400"/>
                                  </p:iterate>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wd">
                                    <p:tmAbs val="400"/>
                                  </p:iterate>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wd">
                                    <p:tmAbs val="400"/>
                                  </p:iterate>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circle(in)">
                                      <p:cBhvr>
                                        <p:cTn id="28" dur="2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circle(in)">
                                      <p:cBhvr>
                                        <p:cTn id="33" dur="20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circle(in)">
                                      <p:cBhvr>
                                        <p:cTn id="38" dur="2000"/>
                                        <p:tgtEl>
                                          <p:spTgt spid="103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circle(in)">
                                      <p:cBhvr>
                                        <p:cTn id="43" dur="2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u="sng" dirty="0">
                <a:solidFill>
                  <a:srgbClr val="C00000"/>
                </a:solidFill>
                <a:latin typeface="Guttman Haim" panose="02010401010101010101" pitchFamily="2" charset="-79"/>
                <a:cs typeface="Guttman Haim" panose="02010401010101010101" pitchFamily="2" charset="-79"/>
              </a:rPr>
              <a:t>ביחס למדבר – פרק ח'</a:t>
            </a:r>
          </a:p>
        </p:txBody>
      </p:sp>
      <p:sp>
        <p:nvSpPr>
          <p:cNvPr id="3" name="מציין מיקום תוכן 2"/>
          <p:cNvSpPr>
            <a:spLocks noGrp="1"/>
          </p:cNvSpPr>
          <p:nvPr>
            <p:ph idx="1"/>
          </p:nvPr>
        </p:nvSpPr>
        <p:spPr>
          <a:xfrm>
            <a:off x="6384032" y="1268761"/>
            <a:ext cx="5198368" cy="5314601"/>
          </a:xfrm>
        </p:spPr>
        <p:txBody>
          <a:bodyPr>
            <a:normAutofit lnSpcReduction="10000"/>
          </a:bodyPr>
          <a:lstStyle/>
          <a:p>
            <a:pPr marL="0" indent="0" algn="ctr">
              <a:buNone/>
            </a:pPr>
            <a:r>
              <a:rPr lang="he-IL" sz="4000" b="1" u="sng" dirty="0">
                <a:solidFill>
                  <a:srgbClr val="FF0000"/>
                </a:solidFill>
              </a:rPr>
              <a:t>מדבר</a:t>
            </a:r>
          </a:p>
          <a:p>
            <a:r>
              <a:rPr lang="he-IL" sz="4000" b="1" dirty="0"/>
              <a:t>ניסיון</a:t>
            </a:r>
          </a:p>
          <a:p>
            <a:pPr marL="0" indent="0">
              <a:buNone/>
            </a:pPr>
            <a:endParaRPr lang="he-IL" sz="3600" b="1" dirty="0"/>
          </a:p>
          <a:p>
            <a:r>
              <a:rPr lang="he-IL" sz="4000" b="1" dirty="0"/>
              <a:t>קיום מצומצם (מַן ובגדים)</a:t>
            </a:r>
          </a:p>
          <a:p>
            <a:pPr marL="0" indent="0">
              <a:buNone/>
            </a:pPr>
            <a:endParaRPr lang="he-IL" sz="4000" b="1" dirty="0"/>
          </a:p>
          <a:p>
            <a:r>
              <a:rPr lang="he-IL" sz="4000" b="1" dirty="0"/>
              <a:t>התנהלות ניסית, תלות מוחלטת בה'</a:t>
            </a:r>
          </a:p>
        </p:txBody>
      </p:sp>
      <p:sp>
        <p:nvSpPr>
          <p:cNvPr id="5" name="מציין מיקום תוכן 2"/>
          <p:cNvSpPr txBox="1">
            <a:spLocks/>
          </p:cNvSpPr>
          <p:nvPr/>
        </p:nvSpPr>
        <p:spPr>
          <a:xfrm>
            <a:off x="422032" y="1268760"/>
            <a:ext cx="5837278" cy="531460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he-IL" sz="4000" b="1" u="sng" dirty="0">
                <a:solidFill>
                  <a:srgbClr val="FF0000"/>
                </a:solidFill>
                <a:latin typeface="Calibri"/>
                <a:cs typeface="Arial" panose="020B0604020202020204" pitchFamily="34" charset="0"/>
              </a:rPr>
              <a:t>ארץ ישראל</a:t>
            </a:r>
          </a:p>
          <a:p>
            <a:r>
              <a:rPr lang="he-IL" sz="4000" b="1" dirty="0">
                <a:solidFill>
                  <a:prstClr val="black"/>
                </a:solidFill>
                <a:latin typeface="Calibri"/>
                <a:cs typeface="Arial" panose="020B0604020202020204" pitchFamily="34" charset="0"/>
              </a:rPr>
              <a:t>שאיפה, מטרה.</a:t>
            </a:r>
          </a:p>
          <a:p>
            <a:endParaRPr lang="he-IL" b="1" dirty="0">
              <a:solidFill>
                <a:prstClr val="black"/>
              </a:solidFill>
              <a:latin typeface="Calibri"/>
              <a:cs typeface="Arial" panose="020B0604020202020204" pitchFamily="34" charset="0"/>
            </a:endParaRPr>
          </a:p>
          <a:p>
            <a:r>
              <a:rPr lang="he-IL" sz="4000" b="1" dirty="0">
                <a:solidFill>
                  <a:prstClr val="black"/>
                </a:solidFill>
                <a:latin typeface="Calibri"/>
                <a:cs typeface="Arial" panose="020B0604020202020204" pitchFamily="34" charset="0"/>
              </a:rPr>
              <a:t>שפע, עושר. </a:t>
            </a:r>
          </a:p>
          <a:p>
            <a:pPr marL="0" indent="0">
              <a:buNone/>
            </a:pPr>
            <a:r>
              <a:rPr lang="he-IL" sz="4000" b="1" dirty="0">
                <a:solidFill>
                  <a:prstClr val="black"/>
                </a:solidFill>
                <a:latin typeface="Calibri"/>
                <a:cs typeface="Arial" panose="020B0604020202020204" pitchFamily="34" charset="0"/>
              </a:rPr>
              <a:t>מזון (וביגוד) מגוון</a:t>
            </a:r>
          </a:p>
          <a:p>
            <a:endParaRPr lang="he-IL" b="1" dirty="0">
              <a:solidFill>
                <a:prstClr val="black"/>
              </a:solidFill>
              <a:latin typeface="Calibri"/>
              <a:cs typeface="Arial" panose="020B0604020202020204" pitchFamily="34" charset="0"/>
            </a:endParaRPr>
          </a:p>
          <a:p>
            <a:r>
              <a:rPr lang="he-IL" sz="4000" b="1" dirty="0">
                <a:solidFill>
                  <a:prstClr val="black"/>
                </a:solidFill>
                <a:latin typeface="Calibri"/>
                <a:cs typeface="Arial" panose="020B0604020202020204" pitchFamily="34" charset="0"/>
              </a:rPr>
              <a:t> השתדלות האדם בנוסף לאמונה ותפילה להצלחה</a:t>
            </a:r>
          </a:p>
        </p:txBody>
      </p:sp>
    </p:spTree>
    <p:extLst>
      <p:ext uri="{BB962C8B-B14F-4D97-AF65-F5344CB8AC3E}">
        <p14:creationId xmlns:p14="http://schemas.microsoft.com/office/powerpoint/2010/main" val="130751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u="sng" dirty="0">
                <a:solidFill>
                  <a:srgbClr val="C00000"/>
                </a:solidFill>
                <a:latin typeface="Guttman Haim" panose="02010401010101010101" pitchFamily="2" charset="-79"/>
                <a:cs typeface="Guttman Haim" panose="02010401010101010101" pitchFamily="2" charset="-79"/>
              </a:rPr>
              <a:t>ההשוואה לארץ מצרים </a:t>
            </a:r>
            <a:br>
              <a:rPr lang="he-IL" b="1" u="sng" dirty="0">
                <a:solidFill>
                  <a:srgbClr val="C00000"/>
                </a:solidFill>
                <a:latin typeface="Guttman Haim" panose="02010401010101010101" pitchFamily="2" charset="-79"/>
                <a:cs typeface="Guttman Haim" panose="02010401010101010101" pitchFamily="2" charset="-79"/>
              </a:rPr>
            </a:br>
            <a:r>
              <a:rPr lang="he-IL" b="1" u="sng" dirty="0">
                <a:solidFill>
                  <a:srgbClr val="C00000"/>
                </a:solidFill>
                <a:latin typeface="Guttman Haim" panose="02010401010101010101" pitchFamily="2" charset="-79"/>
                <a:cs typeface="Guttman Haim" panose="02010401010101010101" pitchFamily="2" charset="-79"/>
              </a:rPr>
              <a:t>פרק יא'</a:t>
            </a:r>
            <a:endParaRPr lang="he-IL" dirty="0"/>
          </a:p>
        </p:txBody>
      </p:sp>
      <p:sp>
        <p:nvSpPr>
          <p:cNvPr id="6" name="מלבן 5"/>
          <p:cNvSpPr/>
          <p:nvPr/>
        </p:nvSpPr>
        <p:spPr>
          <a:xfrm>
            <a:off x="224852" y="1417638"/>
            <a:ext cx="11602387" cy="5447645"/>
          </a:xfrm>
          <a:prstGeom prst="rect">
            <a:avLst/>
          </a:prstGeom>
        </p:spPr>
        <p:txBody>
          <a:bodyPr wrap="square">
            <a:spAutoFit/>
          </a:bodyPr>
          <a:lstStyle/>
          <a:p>
            <a:r>
              <a:rPr lang="he-IL" sz="3600" b="1" dirty="0">
                <a:solidFill>
                  <a:prstClr val="black"/>
                </a:solidFill>
                <a:latin typeface="Guttman-Aram" panose="02010401010101010101" pitchFamily="2" charset="-79"/>
                <a:cs typeface="Guttman-Aram" panose="02010401010101010101" pitchFamily="2" charset="-79"/>
              </a:rPr>
              <a:t>י</a:t>
            </a:r>
            <a:r>
              <a:rPr lang="he-IL" sz="3600" dirty="0">
                <a:solidFill>
                  <a:prstClr val="black"/>
                </a:solidFill>
                <a:latin typeface="Guttman-Aram" panose="02010401010101010101" pitchFamily="2" charset="-79"/>
                <a:cs typeface="Guttman-Aram" panose="02010401010101010101" pitchFamily="2" charset="-79"/>
              </a:rPr>
              <a:t> כִּי הָאָרֶץ אֲשֶׁר אַתָּה בָא שָׁמָּה לְרִשְׁתָּהּ לֹא כְאֶרֶץ מִצְרַיִם הִוא אֲשֶׁר יְצָאתֶם מִשָּׁם אֲשֶׁר תִּזְרַע אֶת זַרְעֲךָ וְהִשְׁקִיתָ בְרַגְלְךָ כְּגַן הַיָּרָק: </a:t>
            </a:r>
          </a:p>
          <a:p>
            <a:br>
              <a:rPr lang="he-IL" sz="3600" dirty="0">
                <a:solidFill>
                  <a:prstClr val="black"/>
                </a:solidFill>
                <a:latin typeface="Guttman-Aram" panose="02010401010101010101" pitchFamily="2" charset="-79"/>
                <a:cs typeface="Guttman-Aram" panose="02010401010101010101" pitchFamily="2" charset="-79"/>
              </a:rPr>
            </a:br>
            <a:r>
              <a:rPr lang="he-IL" sz="3600" b="1" dirty="0">
                <a:solidFill>
                  <a:prstClr val="black"/>
                </a:solidFill>
                <a:latin typeface="Guttman-Aram" panose="02010401010101010101" pitchFamily="2" charset="-79"/>
                <a:cs typeface="Guttman-Aram" panose="02010401010101010101" pitchFamily="2" charset="-79"/>
              </a:rPr>
              <a:t>יא</a:t>
            </a:r>
            <a:r>
              <a:rPr lang="he-IL" sz="3600" dirty="0">
                <a:solidFill>
                  <a:prstClr val="black"/>
                </a:solidFill>
                <a:latin typeface="Guttman-Aram" panose="02010401010101010101" pitchFamily="2" charset="-79"/>
                <a:cs typeface="Guttman-Aram" panose="02010401010101010101" pitchFamily="2" charset="-79"/>
              </a:rPr>
              <a:t> וְהָאָרֶץ אֲשֶׁר אַתֶּם עֹבְרִים שָׁמָּה לְרִשְׁתָּהּ אֶרֶץ הָרִים וּבְקָעֹת לִמְטַר הַשָּׁמַיִם תִּשְׁתֶּה מָּיִם: </a:t>
            </a:r>
            <a:br>
              <a:rPr lang="he-IL" sz="3600" dirty="0">
                <a:solidFill>
                  <a:prstClr val="black"/>
                </a:solidFill>
                <a:latin typeface="Guttman-Aram" panose="02010401010101010101" pitchFamily="2" charset="-79"/>
                <a:cs typeface="Guttman-Aram" panose="02010401010101010101" pitchFamily="2" charset="-79"/>
              </a:rPr>
            </a:br>
            <a:r>
              <a:rPr lang="he-IL" sz="3600" b="1" dirty="0" err="1">
                <a:solidFill>
                  <a:prstClr val="black"/>
                </a:solidFill>
                <a:latin typeface="Guttman-Aram" panose="02010401010101010101" pitchFamily="2" charset="-79"/>
                <a:cs typeface="Guttman-Aram" panose="02010401010101010101" pitchFamily="2" charset="-79"/>
              </a:rPr>
              <a:t>יב</a:t>
            </a:r>
            <a:r>
              <a:rPr lang="he-IL" sz="3600" dirty="0">
                <a:solidFill>
                  <a:prstClr val="black"/>
                </a:solidFill>
                <a:latin typeface="Guttman-Aram" panose="02010401010101010101" pitchFamily="2" charset="-79"/>
                <a:cs typeface="Guttman-Aram" panose="02010401010101010101" pitchFamily="2" charset="-79"/>
              </a:rPr>
              <a:t> אֶרֶץ אֲשֶׁר ה' </a:t>
            </a:r>
            <a:r>
              <a:rPr lang="he-IL" sz="3600" dirty="0" err="1">
                <a:solidFill>
                  <a:prstClr val="black"/>
                </a:solidFill>
                <a:latin typeface="Guttman-Aram" panose="02010401010101010101" pitchFamily="2" charset="-79"/>
                <a:cs typeface="Guttman-Aram" panose="02010401010101010101" pitchFamily="2" charset="-79"/>
              </a:rPr>
              <a:t>אלקיך</a:t>
            </a:r>
            <a:r>
              <a:rPr lang="he-IL" sz="3600" dirty="0">
                <a:solidFill>
                  <a:prstClr val="black"/>
                </a:solidFill>
                <a:latin typeface="Guttman-Aram" panose="02010401010101010101" pitchFamily="2" charset="-79"/>
                <a:cs typeface="Guttman-Aram" panose="02010401010101010101" pitchFamily="2" charset="-79"/>
              </a:rPr>
              <a:t> דֹּרֵשׁ אֹתָהּ תָּמִיד עֵינֵי ה' </a:t>
            </a:r>
            <a:r>
              <a:rPr lang="he-IL" sz="3600" dirty="0" err="1">
                <a:solidFill>
                  <a:prstClr val="black"/>
                </a:solidFill>
                <a:latin typeface="Guttman-Aram" panose="02010401010101010101" pitchFamily="2" charset="-79"/>
                <a:cs typeface="Guttman-Aram" panose="02010401010101010101" pitchFamily="2" charset="-79"/>
              </a:rPr>
              <a:t>אלקיך</a:t>
            </a:r>
            <a:r>
              <a:rPr lang="he-IL" sz="3600" dirty="0">
                <a:solidFill>
                  <a:prstClr val="black"/>
                </a:solidFill>
                <a:latin typeface="Guttman-Aram" panose="02010401010101010101" pitchFamily="2" charset="-79"/>
                <a:cs typeface="Guttman-Aram" panose="02010401010101010101" pitchFamily="2" charset="-79"/>
              </a:rPr>
              <a:t> בָּהּ מֵרֵשִׁית הַשָּׁנָה וְעַד אַחֲרִית שָׁנָה:</a:t>
            </a:r>
            <a:r>
              <a:rPr lang="he-IL" sz="3200" dirty="0">
                <a:solidFill>
                  <a:prstClr val="black"/>
                </a:solidFill>
                <a:latin typeface="Guttman-Aram" panose="02010401010101010101" pitchFamily="2" charset="-79"/>
                <a:cs typeface="Guttman-Aram" panose="02010401010101010101" pitchFamily="2" charset="-79"/>
              </a:rPr>
              <a:t> </a:t>
            </a:r>
          </a:p>
          <a:p>
            <a:endParaRPr lang="he-IL" sz="3200" dirty="0">
              <a:solidFill>
                <a:prstClr val="black"/>
              </a:solidFill>
              <a:latin typeface="Guttman-Aram" panose="02010401010101010101" pitchFamily="2" charset="-79"/>
              <a:cs typeface="Guttman-Aram" panose="02010401010101010101" pitchFamily="2" charset="-79"/>
            </a:endParaRPr>
          </a:p>
          <a:p>
            <a:pPr algn="ctr"/>
            <a:r>
              <a:rPr lang="he-IL" sz="3200" b="1" dirty="0">
                <a:solidFill>
                  <a:srgbClr val="FF0000"/>
                </a:solidFill>
                <a:latin typeface="Guttman-Aram" panose="02010401010101010101" pitchFamily="2" charset="-79"/>
                <a:cs typeface="Arial" panose="020B0604020202020204" pitchFamily="34" charset="0"/>
              </a:rPr>
              <a:t>מה ההבדל בין ארץ מצרים לארץ ישראל?</a:t>
            </a:r>
          </a:p>
          <a:p>
            <a:pPr algn="ctr"/>
            <a:r>
              <a:rPr lang="he-IL" sz="3200" b="1" dirty="0">
                <a:solidFill>
                  <a:srgbClr val="FF0000"/>
                </a:solidFill>
                <a:latin typeface="Guttman-Aram" panose="02010401010101010101" pitchFamily="2" charset="-79"/>
                <a:cs typeface="Arial" panose="020B0604020202020204" pitchFamily="34" charset="0"/>
              </a:rPr>
              <a:t>במה בא הבדל זה לידי ביטוי?</a:t>
            </a:r>
          </a:p>
        </p:txBody>
      </p:sp>
    </p:spTree>
    <p:extLst>
      <p:ext uri="{BB962C8B-B14F-4D97-AF65-F5344CB8AC3E}">
        <p14:creationId xmlns:p14="http://schemas.microsoft.com/office/powerpoint/2010/main" val="52075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u="sng" dirty="0">
                <a:solidFill>
                  <a:srgbClr val="C00000"/>
                </a:solidFill>
                <a:latin typeface="Guttman Haim" panose="02010401010101010101" pitchFamily="2" charset="-79"/>
                <a:cs typeface="Guttman Haim" panose="02010401010101010101" pitchFamily="2" charset="-79"/>
              </a:rPr>
              <a:t>ההשוואה לארץ מצרים </a:t>
            </a:r>
            <a:br>
              <a:rPr lang="he-IL" b="1" u="sng" dirty="0">
                <a:solidFill>
                  <a:srgbClr val="C00000"/>
                </a:solidFill>
                <a:latin typeface="Guttman Haim" panose="02010401010101010101" pitchFamily="2" charset="-79"/>
                <a:cs typeface="Guttman Haim" panose="02010401010101010101" pitchFamily="2" charset="-79"/>
              </a:rPr>
            </a:br>
            <a:r>
              <a:rPr lang="he-IL" b="1" u="sng" dirty="0">
                <a:solidFill>
                  <a:srgbClr val="C00000"/>
                </a:solidFill>
                <a:latin typeface="Guttman Haim" panose="02010401010101010101" pitchFamily="2" charset="-79"/>
                <a:cs typeface="Guttman Haim" panose="02010401010101010101" pitchFamily="2" charset="-79"/>
              </a:rPr>
              <a:t>פרק יא'</a:t>
            </a:r>
            <a:endParaRPr lang="he-IL" dirty="0"/>
          </a:p>
        </p:txBody>
      </p:sp>
      <p:sp>
        <p:nvSpPr>
          <p:cNvPr id="6" name="מלבן 5"/>
          <p:cNvSpPr/>
          <p:nvPr/>
        </p:nvSpPr>
        <p:spPr>
          <a:xfrm>
            <a:off x="389744" y="1417639"/>
            <a:ext cx="11347554" cy="4770537"/>
          </a:xfrm>
          <a:prstGeom prst="rect">
            <a:avLst/>
          </a:prstGeom>
        </p:spPr>
        <p:txBody>
          <a:bodyPr wrap="square">
            <a:spAutoFit/>
          </a:bodyPr>
          <a:lstStyle/>
          <a:p>
            <a:r>
              <a:rPr lang="he-IL" sz="2400" b="1" u="sng" dirty="0">
                <a:solidFill>
                  <a:srgbClr val="FF0000"/>
                </a:solidFill>
                <a:latin typeface="Guttman Yad-Brush" panose="02010401010101010101" pitchFamily="2" charset="-79"/>
                <a:cs typeface="Guttman Yad-Brush" panose="02010401010101010101" pitchFamily="2" charset="-79"/>
              </a:rPr>
              <a:t>רש"י:</a:t>
            </a:r>
          </a:p>
          <a:p>
            <a:r>
              <a:rPr lang="he-IL" sz="2800" b="1" dirty="0">
                <a:solidFill>
                  <a:prstClr val="black"/>
                </a:solidFill>
                <a:latin typeface="Guttman Yad-Brush" panose="02010401010101010101" pitchFamily="2" charset="-79"/>
                <a:cs typeface="Guttman Yad-Brush" panose="02010401010101010101" pitchFamily="2" charset="-79"/>
              </a:rPr>
              <a:t>והשקית ברגלך - </a:t>
            </a:r>
            <a:br>
              <a:rPr lang="he-IL" sz="2800" b="1" dirty="0">
                <a:solidFill>
                  <a:prstClr val="black"/>
                </a:solidFill>
                <a:latin typeface="Guttman Yad-Brush" panose="02010401010101010101" pitchFamily="2" charset="-79"/>
                <a:cs typeface="Guttman Yad-Brush" panose="02010401010101010101" pitchFamily="2" charset="-79"/>
              </a:rPr>
            </a:br>
            <a:r>
              <a:rPr lang="he-IL" sz="2800" dirty="0">
                <a:solidFill>
                  <a:prstClr val="black"/>
                </a:solidFill>
                <a:latin typeface="Guttman Yad-Brush" panose="02010401010101010101" pitchFamily="2" charset="-79"/>
                <a:cs typeface="Guttman Yad-Brush" panose="02010401010101010101" pitchFamily="2" charset="-79"/>
              </a:rPr>
              <a:t>ארץ מצרים הייתה צריכה להביא מים מנילוס ברגלך ולהשקותה וצריך אתה </a:t>
            </a:r>
            <a:r>
              <a:rPr lang="he-IL" sz="2800" dirty="0" err="1">
                <a:solidFill>
                  <a:prstClr val="black"/>
                </a:solidFill>
                <a:latin typeface="Guttman Yad-Brush" panose="02010401010101010101" pitchFamily="2" charset="-79"/>
                <a:cs typeface="Guttman Yad-Brush" panose="02010401010101010101" pitchFamily="2" charset="-79"/>
              </a:rPr>
              <a:t>לנדד</a:t>
            </a:r>
            <a:r>
              <a:rPr lang="he-IL" sz="2800" dirty="0">
                <a:solidFill>
                  <a:prstClr val="black"/>
                </a:solidFill>
                <a:latin typeface="Guttman Yad-Brush" panose="02010401010101010101" pitchFamily="2" charset="-79"/>
                <a:cs typeface="Guttman Yad-Brush" panose="02010401010101010101" pitchFamily="2" charset="-79"/>
              </a:rPr>
              <a:t> משנתך ולעמול, והנמוך שותה ולא הגבוה, ואתה מעלה המים מן הנמוך לגבוה. אבל זו (ארץ ישראל) למטר השמים תשתה מים. אתה ישן על </a:t>
            </a:r>
            <a:r>
              <a:rPr lang="he-IL" sz="2800" dirty="0" err="1">
                <a:solidFill>
                  <a:prstClr val="black"/>
                </a:solidFill>
                <a:latin typeface="Guttman Yad-Brush" panose="02010401010101010101" pitchFamily="2" charset="-79"/>
                <a:cs typeface="Guttman Yad-Brush" panose="02010401010101010101" pitchFamily="2" charset="-79"/>
              </a:rPr>
              <a:t>מטתך</a:t>
            </a:r>
            <a:r>
              <a:rPr lang="he-IL" sz="2800" dirty="0">
                <a:solidFill>
                  <a:prstClr val="black"/>
                </a:solidFill>
                <a:latin typeface="Guttman Yad-Brush" panose="02010401010101010101" pitchFamily="2" charset="-79"/>
                <a:cs typeface="Guttman Yad-Brush" panose="02010401010101010101" pitchFamily="2" charset="-79"/>
              </a:rPr>
              <a:t>, והקב"ה משקה נמוך וגבוה, גלוי ושאינו גלוי, כאחת:</a:t>
            </a:r>
          </a:p>
          <a:p>
            <a:r>
              <a:rPr lang="he-IL" sz="2800" b="1" dirty="0">
                <a:solidFill>
                  <a:prstClr val="black"/>
                </a:solidFill>
                <a:latin typeface="Guttman Yad-Brush" panose="02010401010101010101" pitchFamily="2" charset="-79"/>
                <a:cs typeface="Guttman Yad-Brush" panose="02010401010101010101" pitchFamily="2" charset="-79"/>
              </a:rPr>
              <a:t>ארץ הרים ובקעות - </a:t>
            </a:r>
            <a:br>
              <a:rPr lang="he-IL" sz="2800" b="1" dirty="0">
                <a:solidFill>
                  <a:prstClr val="black"/>
                </a:solidFill>
                <a:latin typeface="Guttman Yad-Brush" panose="02010401010101010101" pitchFamily="2" charset="-79"/>
                <a:cs typeface="Guttman Yad-Brush" panose="02010401010101010101" pitchFamily="2" charset="-79"/>
              </a:rPr>
            </a:br>
            <a:r>
              <a:rPr lang="he-IL" sz="2800" dirty="0">
                <a:solidFill>
                  <a:prstClr val="black"/>
                </a:solidFill>
                <a:latin typeface="Guttman Yad-Brush" panose="02010401010101010101" pitchFamily="2" charset="-79"/>
                <a:cs typeface="Guttman Yad-Brush" panose="02010401010101010101" pitchFamily="2" charset="-79"/>
              </a:rPr>
              <a:t>משובח ההר מן המישור, שהמישור, בבית כור אתה זורע כור, אבל ההר בבית כור ממנו חמשת </a:t>
            </a:r>
            <a:r>
              <a:rPr lang="he-IL" sz="2800" dirty="0" err="1">
                <a:solidFill>
                  <a:prstClr val="black"/>
                </a:solidFill>
                <a:latin typeface="Guttman Yad-Brush" panose="02010401010101010101" pitchFamily="2" charset="-79"/>
                <a:cs typeface="Guttman Yad-Brush" panose="02010401010101010101" pitchFamily="2" charset="-79"/>
              </a:rPr>
              <a:t>כורין</a:t>
            </a:r>
            <a:r>
              <a:rPr lang="he-IL" sz="2800" dirty="0">
                <a:solidFill>
                  <a:prstClr val="black"/>
                </a:solidFill>
                <a:latin typeface="Guttman Yad-Brush" panose="02010401010101010101" pitchFamily="2" charset="-79"/>
                <a:cs typeface="Guttman Yad-Brush" panose="02010401010101010101" pitchFamily="2" charset="-79"/>
              </a:rPr>
              <a:t>, ארבע מארבע </a:t>
            </a:r>
            <a:r>
              <a:rPr lang="he-IL" sz="2800" dirty="0" err="1">
                <a:solidFill>
                  <a:prstClr val="black"/>
                </a:solidFill>
                <a:latin typeface="Guttman Yad-Brush" panose="02010401010101010101" pitchFamily="2" charset="-79"/>
                <a:cs typeface="Guttman Yad-Brush" panose="02010401010101010101" pitchFamily="2" charset="-79"/>
              </a:rPr>
              <a:t>שפועיו</a:t>
            </a:r>
            <a:r>
              <a:rPr lang="he-IL" sz="2800" dirty="0">
                <a:solidFill>
                  <a:prstClr val="black"/>
                </a:solidFill>
                <a:latin typeface="Guttman Yad-Brush" panose="02010401010101010101" pitchFamily="2" charset="-79"/>
                <a:cs typeface="Guttman Yad-Brush" panose="02010401010101010101" pitchFamily="2" charset="-79"/>
              </a:rPr>
              <a:t>, ואחד בראשו:</a:t>
            </a:r>
            <a:endParaRPr lang="en-US" sz="2800" dirty="0">
              <a:solidFill>
                <a:prstClr val="black"/>
              </a:solidFill>
              <a:latin typeface="Calibri"/>
              <a:cs typeface="Guttman Yad-Brush" panose="02010401010101010101" pitchFamily="2" charset="-79"/>
            </a:endParaRPr>
          </a:p>
        </p:txBody>
      </p:sp>
    </p:spTree>
    <p:extLst>
      <p:ext uri="{BB962C8B-B14F-4D97-AF65-F5344CB8AC3E}">
        <p14:creationId xmlns:p14="http://schemas.microsoft.com/office/powerpoint/2010/main" val="191487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1873</TotalTime>
  <Words>2281</Words>
  <Application>Microsoft Office PowerPoint</Application>
  <PresentationFormat>מסך רחב</PresentationFormat>
  <Paragraphs>203</Paragraphs>
  <Slides>30</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3</vt:i4>
      </vt:variant>
      <vt:variant>
        <vt:lpstr>כותרות שקופיות</vt:lpstr>
      </vt:variant>
      <vt:variant>
        <vt:i4>30</vt:i4>
      </vt:variant>
    </vt:vector>
  </HeadingPairs>
  <TitlesOfParts>
    <vt:vector size="42" baseType="lpstr">
      <vt:lpstr>Arial</vt:lpstr>
      <vt:lpstr>Calibri</vt:lpstr>
      <vt:lpstr>FrankRuehl</vt:lpstr>
      <vt:lpstr>Guttman Haim</vt:lpstr>
      <vt:lpstr>Guttman Mantova-Decor</vt:lpstr>
      <vt:lpstr>Guttman Stam</vt:lpstr>
      <vt:lpstr>Guttman Stam1</vt:lpstr>
      <vt:lpstr>Guttman Yad-Brush</vt:lpstr>
      <vt:lpstr>Guttman-Aram</vt:lpstr>
      <vt:lpstr>1_ערכת נושא Office</vt:lpstr>
      <vt:lpstr>ערכת נושא Office</vt:lpstr>
      <vt:lpstr>2_ערכת נושא Office</vt:lpstr>
      <vt:lpstr>הארץ הטובה</vt:lpstr>
      <vt:lpstr>ביחס למדבר – פרק ח'</vt:lpstr>
      <vt:lpstr>ביחס למדבר – פרק ח'</vt:lpstr>
      <vt:lpstr>ביחס למדבר – פרק ח'</vt:lpstr>
      <vt:lpstr>ביחס למדבר – פרק ח'</vt:lpstr>
      <vt:lpstr>ביחס למדבר – פרק ח'</vt:lpstr>
      <vt:lpstr>ביחס למדבר – פרק ח'</vt:lpstr>
      <vt:lpstr>ההשוואה לארץ מצרים  פרק יא'</vt:lpstr>
      <vt:lpstr>ההשוואה לארץ מצרים  פרק יא'</vt:lpstr>
      <vt:lpstr>ההשוואה לארץ מצרים  פרק יא'</vt:lpstr>
      <vt:lpstr>ההשוואה לארץ מצרים  פרק יא'(יא-יב)</vt:lpstr>
      <vt:lpstr>אזהרה (לשמירת הארץ) – פרק יא' (יג-כא)</vt:lpstr>
      <vt:lpstr>סיכום ההשוואות למדבר ולמצרים</vt:lpstr>
      <vt:lpstr>פתוח תפתח</vt:lpstr>
      <vt:lpstr>שמיטת כספים[טו, א-יא]</vt:lpstr>
      <vt:lpstr>שמיטת כספים[טו, א-יא]</vt:lpstr>
      <vt:lpstr>צדקה [טו, ז-יא]</vt:lpstr>
      <vt:lpstr>צדקה [טו, ז-יא]</vt:lpstr>
      <vt:lpstr>נשך וריבית [כג, כ-כא]</vt:lpstr>
      <vt:lpstr>הלנת שכר [כד,יד-טו]</vt:lpstr>
      <vt:lpstr>מתנות עניים [כד,יט-כב]</vt:lpstr>
      <vt:lpstr>מתנות עניים [כד,יט]</vt:lpstr>
      <vt:lpstr>מלחמת מצווה</vt:lpstr>
      <vt:lpstr>מלחמת מצווה</vt:lpstr>
      <vt:lpstr>מלחמת מצווה</vt:lpstr>
      <vt:lpstr>מלחמת רשות</vt:lpstr>
      <vt:lpstr>השחתת עצים בעת מצור(כ,יט-כ)</vt:lpstr>
      <vt:lpstr>השחתת עצים בעת מצור(כ,יט-כ)</vt:lpstr>
      <vt:lpstr>שמירת המחנה(כג,י-טו)</vt:lpstr>
      <vt:lpstr>שמירת המחנה(כג,י-טו)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פתוח תפתח</dc:title>
  <dc:creator>Raviv</dc:creator>
  <cp:lastModifiedBy>רביב בעדני</cp:lastModifiedBy>
  <cp:revision>23</cp:revision>
  <dcterms:created xsi:type="dcterms:W3CDTF">2018-11-18T09:24:38Z</dcterms:created>
  <dcterms:modified xsi:type="dcterms:W3CDTF">2020-09-22T18:06:49Z</dcterms:modified>
</cp:coreProperties>
</file>